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5143500" cx="9144000"/>
  <p:notesSz cx="6858000" cy="9144000"/>
  <p:embeddedFontLst>
    <p:embeddedFont>
      <p:font typeface="DM Sans Medium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Reenie Beanie"/>
      <p:regular r:id="rId60"/>
    </p:embeddedFont>
    <p:embeddedFont>
      <p:font typeface="Public Sans"/>
      <p:regular r:id="rId61"/>
      <p:bold r:id="rId62"/>
      <p:italic r:id="rId63"/>
      <p:boldItalic r:id="rId64"/>
    </p:embeddedFont>
    <p:embeddedFont>
      <p:font typeface="DM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lsie Ruoxi Wa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7FE1F2-6E0C-4538-9AD2-2A7CCFFFF46F}">
  <a:tblStyle styleId="{197FE1F2-6E0C-4538-9AD2-2A7CCFFFF4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ublicSans-bold.fntdata"/><Relationship Id="rId61" Type="http://schemas.openxmlformats.org/officeDocument/2006/relationships/font" Target="fonts/PublicSans-regular.fntdata"/><Relationship Id="rId20" Type="http://schemas.openxmlformats.org/officeDocument/2006/relationships/slide" Target="slides/slide13.xml"/><Relationship Id="rId64" Type="http://schemas.openxmlformats.org/officeDocument/2006/relationships/font" Target="fonts/PublicSans-boldItalic.fntdata"/><Relationship Id="rId63" Type="http://schemas.openxmlformats.org/officeDocument/2006/relationships/font" Target="fonts/PublicSans-italic.fntdata"/><Relationship Id="rId22" Type="http://schemas.openxmlformats.org/officeDocument/2006/relationships/slide" Target="slides/slide15.xml"/><Relationship Id="rId66" Type="http://schemas.openxmlformats.org/officeDocument/2006/relationships/font" Target="fonts/DMSans-bold.fntdata"/><Relationship Id="rId21" Type="http://schemas.openxmlformats.org/officeDocument/2006/relationships/slide" Target="slides/slide14.xml"/><Relationship Id="rId65" Type="http://schemas.openxmlformats.org/officeDocument/2006/relationships/font" Target="fonts/DMSans-regular.fntdata"/><Relationship Id="rId24" Type="http://schemas.openxmlformats.org/officeDocument/2006/relationships/slide" Target="slides/slide17.xml"/><Relationship Id="rId68" Type="http://schemas.openxmlformats.org/officeDocument/2006/relationships/font" Target="fonts/DMSans-boldItalic.fntdata"/><Relationship Id="rId23" Type="http://schemas.openxmlformats.org/officeDocument/2006/relationships/slide" Target="slides/slide16.xml"/><Relationship Id="rId67" Type="http://schemas.openxmlformats.org/officeDocument/2006/relationships/font" Target="fonts/DMSans-italic.fntdata"/><Relationship Id="rId60" Type="http://schemas.openxmlformats.org/officeDocument/2006/relationships/font" Target="fonts/ReenieBeanie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DMSansMedium-bold.fntdata"/><Relationship Id="rId52" Type="http://schemas.openxmlformats.org/officeDocument/2006/relationships/font" Target="fonts/DMSansMedium-regular.fntdata"/><Relationship Id="rId11" Type="http://schemas.openxmlformats.org/officeDocument/2006/relationships/slide" Target="slides/slide4.xml"/><Relationship Id="rId55" Type="http://schemas.openxmlformats.org/officeDocument/2006/relationships/font" Target="fonts/DMSans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DMSansMedium-italic.fntdata"/><Relationship Id="rId13" Type="http://schemas.openxmlformats.org/officeDocument/2006/relationships/slide" Target="slides/slide6.xml"/><Relationship Id="rId57" Type="http://schemas.openxmlformats.org/officeDocument/2006/relationships/font" Target="fonts/Roboto-bold.fntdata"/><Relationship Id="rId12" Type="http://schemas.openxmlformats.org/officeDocument/2006/relationships/slide" Target="slides/slide5.xml"/><Relationship Id="rId56" Type="http://schemas.openxmlformats.org/officeDocument/2006/relationships/font" Target="fonts/Roboto-regular.fntdata"/><Relationship Id="rId15" Type="http://schemas.openxmlformats.org/officeDocument/2006/relationships/slide" Target="slides/slide8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7.xml"/><Relationship Id="rId58" Type="http://schemas.openxmlformats.org/officeDocument/2006/relationships/font" Target="fonts/Robot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1-28T22:47:33.263">
    <p:pos x="6000" y="0"/>
    <p:text>TO DO: add photo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46075107d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46075107d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46075107d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46075107d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46075107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46075107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46075107d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46075107d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client-work and self-work seem like one job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completing music jobs like Youtube? (creative decision, fun, etc)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give creators more authority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giving creative freedom to musicians fun for clients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increase job options available to creators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integrate self-music with client 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musicians comfortable or feel more empowered to say “No”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dealing with clients more efficient?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improve the platform of client-work to make it worth the time?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eliminate the customer-fulfiller element of “orders”?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working with less clients more viable so there is more time available for self-work?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support creators in different ways that don’t involve client-work?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freelancing more dependable?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match clients and creators smoother through possibly style/genre?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talking to clients easier?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fe8481555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fe8481555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46075107d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46075107d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automate networking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eliminate the anxiety that comes with networking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facilitate creators to network/give each other feedback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integrate networking and music creating more closely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build relationships between clients and creators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make networking like Thanksgiving?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eliminate the idea of competition?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encourage creators to introduce themselves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making ghosting nonexistent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weave networking and music together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make networking not feel like a job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decrease the need for networking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make networking like being a freshman on campus?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make networking non-competitive</a:t>
            </a:r>
            <a:endParaRPr>
              <a:solidFill>
                <a:srgbClr val="12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100"/>
              <a:buAutoNum type="arabicPeriod"/>
            </a:pPr>
            <a:r>
              <a:rPr lang="en">
                <a:solidFill>
                  <a:srgbClr val="121111"/>
                </a:solidFill>
              </a:rPr>
              <a:t>HMW improvements the platform of client-work to make it worth time</a:t>
            </a:r>
            <a:endParaRPr>
              <a:solidFill>
                <a:srgbClr val="12111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2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fe8481555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fe8481555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46075107d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46075107d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allow more communication/interaction between creators and the audience?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offer more services to keep audiences engaged?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keep people engaged in other ways while still involving music? E.g. quizzes, music storytimes, podcasts?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redefine professionalism?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encourage creators to make music that reflect personalities?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makes attract fans casual/not pressured to do so?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encourage audience engagement?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music more deep and multi-dimensional?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encourage creators to be more personal?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tie music with an artifact of their personality in a platform?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introduce more ways of interaction between fans and creators?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make musical content more entertaining?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HMW express personality in other avenues that aren’t appearance/visual based (podcasts? radios?)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11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fe8481555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fe8481555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4606e575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4606e575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4606e575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4606e575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796e5ffe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796e5ffe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46075107d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46075107d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fe848155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fe848155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46075107d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46075107d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46075107d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46075107d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46075107d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46075107d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fe8481555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afe848155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fe848155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fe848155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fe848155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fe848155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fe848155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fe848155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4606e575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4606e575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460751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460751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4606e575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4606e575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4606e575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b4606e575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afe8481555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afe848155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4606e575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4606e575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fe8481555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fe8481555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fe848155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fe848155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4606e575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4606e575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b4606e575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b4606e575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4606e575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b4606e575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400"/>
              <a:buFont typeface="DM Sans"/>
              <a:buChar char="-"/>
            </a:pPr>
            <a:r>
              <a:rPr lang="en" sz="1400">
                <a:solidFill>
                  <a:srgbClr val="121111"/>
                </a:solidFill>
                <a:latin typeface="DM Sans"/>
                <a:ea typeface="DM Sans"/>
                <a:cs typeface="DM Sans"/>
                <a:sym typeface="DM Sans"/>
              </a:rPr>
              <a:t>“Lots of kids these days are like Josh Prime… Obviously everyone starts somewhere, but it all comes down to what his music sounds like”</a:t>
            </a:r>
            <a:endParaRPr sz="1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fe8481555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fe8481555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46075107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46075107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fe8481555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fe8481555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afe8481555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afe8481555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fe848155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fe848155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afe8481555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afe8481555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fe848155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fe848155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46075107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46075107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46075107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46075107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46075107d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46075107d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Insights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Conflicted with client and self-work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Have to be realistic, the gigs can sometimes be the moneymakers, especially during COVID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Feels abandoned by platforms who side with buyers rather than sellers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e848155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fe848155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46075107d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46075107d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b="1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hyperlink" Target="https://miro.com/app/board/o9J_lXAGkJs=/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hyperlink" Target="https://drive.google.com/file/d/1PzCbrBsJi1jz_YHKsX-4K1ddoyar0Mv2/view?usp=sharing" TargetMode="External"/><Relationship Id="rId8" Type="http://schemas.openxmlformats.org/officeDocument/2006/relationships/hyperlink" Target="https://drive.google.com/file/d/1PzCbrBsJi1jz_YHKsX-4K1ddoyar0Mv2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44.png"/><Relationship Id="rId5" Type="http://schemas.openxmlformats.org/officeDocument/2006/relationships/image" Target="../media/image26.png"/><Relationship Id="rId6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9" Type="http://schemas.openxmlformats.org/officeDocument/2006/relationships/image" Target="../media/image21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hyperlink" Target="http://drive.google.com/file/d/1HjBbRmSLW3jGGGUGAwkK1b71TRx9vSPs/view" TargetMode="External"/><Relationship Id="rId6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afm.org/our-musicians/freelance/" TargetMode="External"/><Relationship Id="rId4" Type="http://schemas.openxmlformats.org/officeDocument/2006/relationships/hyperlink" Target="https://www.afm.org/our-musicians/freelanc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afm.org/our-musicians/freelance/" TargetMode="External"/><Relationship Id="rId4" Type="http://schemas.openxmlformats.org/officeDocument/2006/relationships/hyperlink" Target="https://www.afm.org/our-musicians/freelance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26.png"/><Relationship Id="rId10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50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rive.google.com/drive/folders/1PvrncGHXKYSXaCyuNbv1QUechAuTwftI?usp=sharing" TargetMode="External"/><Relationship Id="rId4" Type="http://schemas.openxmlformats.org/officeDocument/2006/relationships/hyperlink" Target="https://drive.google.com/file/d/1xzSMGCMq0qJ7Fs8MKw-7Unz70Kbcr0xY/view?usp=sharing" TargetMode="External"/><Relationship Id="rId5" Type="http://schemas.openxmlformats.org/officeDocument/2006/relationships/hyperlink" Target="https://miro.com/app/board/o9J_lXAGkJs=/" TargetMode="External"/><Relationship Id="rId6" Type="http://schemas.openxmlformats.org/officeDocument/2006/relationships/image" Target="../media/image4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jp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13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929577" y="1797400"/>
            <a:ext cx="7175400" cy="117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POVs and Experience Prototypes: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6734C5"/>
                </a:solidFill>
                <a:highlight>
                  <a:srgbClr val="E5D9FF"/>
                </a:highlight>
              </a:rPr>
              <a:t>The </a:t>
            </a:r>
            <a:r>
              <a:rPr lang="en" sz="3500">
                <a:solidFill>
                  <a:srgbClr val="6734C5"/>
                </a:solidFill>
                <a:highlight>
                  <a:srgbClr val="E5D9FF"/>
                </a:highlight>
              </a:rPr>
              <a:t>music creator experience</a:t>
            </a:r>
            <a:r>
              <a:rPr lang="en" sz="3500"/>
              <a:t>  </a:t>
            </a:r>
            <a:endParaRPr sz="3500"/>
          </a:p>
        </p:txBody>
      </p:sp>
      <p:sp>
        <p:nvSpPr>
          <p:cNvPr id="56" name="Google Shape;56;p13"/>
          <p:cNvSpPr txBox="1"/>
          <p:nvPr/>
        </p:nvSpPr>
        <p:spPr>
          <a:xfrm>
            <a:off x="1047425" y="2968600"/>
            <a:ext cx="51174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Elsie, Alix, Jialin, Constance</a:t>
            </a:r>
            <a:endParaRPr b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 amt="10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 b="1162" l="0" r="0" t="1162"/>
          <a:stretch/>
        </p:blipFill>
        <p:spPr>
          <a:xfrm>
            <a:off x="947209" y="635662"/>
            <a:ext cx="2469000" cy="246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705250" y="3186500"/>
            <a:ext cx="29529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DM Sans"/>
                <a:ea typeface="DM Sans"/>
                <a:cs typeface="DM Sans"/>
                <a:sym typeface="DM Sans"/>
              </a:rPr>
              <a:t>JAYANI</a:t>
            </a:r>
            <a:endParaRPr b="1"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Columbia sophomore, singer-songwriter with gig experience in China and US</a:t>
            </a:r>
            <a:endParaRPr b="1" sz="2200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7" name="Google Shape;177;p22"/>
          <p:cNvGrpSpPr/>
          <p:nvPr/>
        </p:nvGrpSpPr>
        <p:grpSpPr>
          <a:xfrm>
            <a:off x="4016925" y="701725"/>
            <a:ext cx="4703550" cy="631500"/>
            <a:chOff x="4016925" y="777925"/>
            <a:chExt cx="4703550" cy="631500"/>
          </a:xfrm>
        </p:grpSpPr>
        <p:sp>
          <p:nvSpPr>
            <p:cNvPr id="178" name="Google Shape;178;p22"/>
            <p:cNvSpPr/>
            <p:nvPr/>
          </p:nvSpPr>
          <p:spPr>
            <a:xfrm>
              <a:off x="4016925" y="907638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9" name="Google Shape;179;p22"/>
            <p:cNvSpPr txBox="1"/>
            <p:nvPr/>
          </p:nvSpPr>
          <p:spPr>
            <a:xfrm>
              <a:off x="4642275" y="777925"/>
              <a:ext cx="40782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(Surprise)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“I used music as a </a:t>
              </a:r>
              <a:r>
                <a:rPr b="1" lang="en" sz="1350" u="sng">
                  <a:latin typeface="DM Sans"/>
                  <a:ea typeface="DM Sans"/>
                  <a:cs typeface="DM Sans"/>
                  <a:sym typeface="DM Sans"/>
                </a:rPr>
                <a:t>coping mechanism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 and outlet for my emotions.”</a:t>
              </a:r>
              <a:endParaRPr b="1" i="1" sz="13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80" name="Google Shape;180;p22"/>
          <p:cNvGrpSpPr/>
          <p:nvPr/>
        </p:nvGrpSpPr>
        <p:grpSpPr>
          <a:xfrm>
            <a:off x="4016925" y="2072675"/>
            <a:ext cx="4703550" cy="870300"/>
            <a:chOff x="4016925" y="2148875"/>
            <a:chExt cx="4703550" cy="870300"/>
          </a:xfrm>
        </p:grpSpPr>
        <p:sp>
          <p:nvSpPr>
            <p:cNvPr id="181" name="Google Shape;181;p22"/>
            <p:cNvSpPr/>
            <p:nvPr/>
          </p:nvSpPr>
          <p:spPr>
            <a:xfrm>
              <a:off x="4016925" y="2257809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2" name="Google Shape;182;p22"/>
            <p:cNvSpPr txBox="1"/>
            <p:nvPr/>
          </p:nvSpPr>
          <p:spPr>
            <a:xfrm>
              <a:off x="4642275" y="2148875"/>
              <a:ext cx="4078200" cy="8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(Contradiction)</a:t>
              </a:r>
              <a:r>
                <a:rPr b="1" lang="en" sz="1350">
                  <a:solidFill>
                    <a:srgbClr val="E5D9FF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Frustrated about networking, but feels the need to connect through social media</a:t>
              </a:r>
              <a:endParaRPr i="1" sz="13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83" name="Google Shape;183;p22"/>
          <p:cNvGrpSpPr/>
          <p:nvPr/>
        </p:nvGrpSpPr>
        <p:grpSpPr>
          <a:xfrm>
            <a:off x="4016925" y="3443613"/>
            <a:ext cx="4703550" cy="631500"/>
            <a:chOff x="4016925" y="3519813"/>
            <a:chExt cx="4703550" cy="631500"/>
          </a:xfrm>
        </p:grpSpPr>
        <p:sp>
          <p:nvSpPr>
            <p:cNvPr id="184" name="Google Shape;184;p22"/>
            <p:cNvSpPr/>
            <p:nvPr/>
          </p:nvSpPr>
          <p:spPr>
            <a:xfrm>
              <a:off x="4016925" y="3616374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5" name="Google Shape;185;p22"/>
            <p:cNvSpPr txBox="1"/>
            <p:nvPr/>
          </p:nvSpPr>
          <p:spPr>
            <a:xfrm>
              <a:off x="4642275" y="3519813"/>
              <a:ext cx="40782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(Tension) 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“Connecting with fans is kinda like sending emails versus texting someone”</a:t>
              </a:r>
              <a:endParaRPr b="1" i="1" sz="13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929575" y="2150850"/>
            <a:ext cx="790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POVs &amp; HMWs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119050" y="2997075"/>
            <a:ext cx="9360483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C587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Google Shape;192;p23"/>
          <p:cNvSpPr/>
          <p:nvPr/>
        </p:nvSpPr>
        <p:spPr>
          <a:xfrm>
            <a:off x="-10675" y="2847000"/>
            <a:ext cx="9425529" cy="875999"/>
          </a:xfrm>
          <a:custGeom>
            <a:rect b="b" l="l" r="r" t="t"/>
            <a:pathLst>
              <a:path extrusionOk="0" h="44923" w="367467">
                <a:moveTo>
                  <a:pt x="0" y="22714"/>
                </a:moveTo>
                <a:cubicBezTo>
                  <a:pt x="11109" y="21908"/>
                  <a:pt x="45263" y="17143"/>
                  <a:pt x="66655" y="17877"/>
                </a:cubicBezTo>
                <a:cubicBezTo>
                  <a:pt x="88047" y="18611"/>
                  <a:pt x="111640" y="22702"/>
                  <a:pt x="128352" y="27119"/>
                </a:cubicBezTo>
                <a:cubicBezTo>
                  <a:pt x="145064" y="31536"/>
                  <a:pt x="145031" y="48110"/>
                  <a:pt x="166927" y="44381"/>
                </a:cubicBezTo>
                <a:cubicBezTo>
                  <a:pt x="188823" y="40652"/>
                  <a:pt x="233986" y="6840"/>
                  <a:pt x="259730" y="4743"/>
                </a:cubicBezTo>
                <a:cubicBezTo>
                  <a:pt x="285474" y="2646"/>
                  <a:pt x="304296" y="32531"/>
                  <a:pt x="321389" y="31797"/>
                </a:cubicBezTo>
                <a:cubicBezTo>
                  <a:pt x="338482" y="31063"/>
                  <a:pt x="354611" y="3110"/>
                  <a:pt x="362286" y="338"/>
                </a:cubicBezTo>
                <a:cubicBezTo>
                  <a:pt x="369961" y="-2434"/>
                  <a:pt x="366579" y="12693"/>
                  <a:pt x="367438" y="15164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Google Shape;193;p23"/>
          <p:cNvSpPr/>
          <p:nvPr/>
        </p:nvSpPr>
        <p:spPr>
          <a:xfrm>
            <a:off x="-343550" y="3262488"/>
            <a:ext cx="10883514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C587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 amt="8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4"/>
          <p:cNvGrpSpPr/>
          <p:nvPr/>
        </p:nvGrpSpPr>
        <p:grpSpPr>
          <a:xfrm>
            <a:off x="3875225" y="638875"/>
            <a:ext cx="4759525" cy="870300"/>
            <a:chOff x="3875225" y="638875"/>
            <a:chExt cx="4759525" cy="870300"/>
          </a:xfrm>
        </p:grpSpPr>
        <p:sp>
          <p:nvSpPr>
            <p:cNvPr id="200" name="Google Shape;200;p24"/>
            <p:cNvSpPr/>
            <p:nvPr/>
          </p:nvSpPr>
          <p:spPr>
            <a:xfrm>
              <a:off x="3875225" y="706875"/>
              <a:ext cx="1242600" cy="369300"/>
            </a:xfrm>
            <a:prstGeom prst="roundRect">
              <a:avLst>
                <a:gd fmla="val 16058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3906263" y="710851"/>
              <a:ext cx="102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We met...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5320950" y="638875"/>
              <a:ext cx="3313800" cy="8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an </a:t>
              </a:r>
              <a:r>
                <a:rPr b="1" lang="en" sz="1350" u="sng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EDM DJ</a:t>
              </a: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 who loves creating his own music, but primarily supports himself through production </a:t>
              </a:r>
              <a:r>
                <a:rPr b="1" lang="en" sz="1350" u="sng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freelancing.</a:t>
              </a:r>
              <a:endParaRPr sz="135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3875225" y="2117450"/>
            <a:ext cx="4759500" cy="1109400"/>
            <a:chOff x="3875225" y="2117450"/>
            <a:chExt cx="4759500" cy="1109400"/>
          </a:xfrm>
        </p:grpSpPr>
        <p:sp>
          <p:nvSpPr>
            <p:cNvPr id="204" name="Google Shape;204;p24"/>
            <p:cNvSpPr/>
            <p:nvPr/>
          </p:nvSpPr>
          <p:spPr>
            <a:xfrm>
              <a:off x="3875225" y="2190063"/>
              <a:ext cx="1242600" cy="738900"/>
            </a:xfrm>
            <a:prstGeom prst="roundRect">
              <a:avLst>
                <a:gd fmla="val 16058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3906275" y="2194038"/>
              <a:ext cx="1144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We were amazed to realize...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5320925" y="2117450"/>
              <a:ext cx="3313800" cy="11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he</a:t>
              </a: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 spends most of his time fulfilling freelance orders for clients that </a:t>
              </a:r>
              <a:r>
                <a:rPr b="1" lang="en" sz="1350" u="sng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don’t support his creative vision</a:t>
              </a:r>
              <a:r>
                <a:rPr b="1"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to stay afloat financially.</a:t>
              </a:r>
              <a:endParaRPr sz="135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07" name="Google Shape;207;p24"/>
          <p:cNvGrpSpPr/>
          <p:nvPr/>
        </p:nvGrpSpPr>
        <p:grpSpPr>
          <a:xfrm>
            <a:off x="3875225" y="3577900"/>
            <a:ext cx="4759500" cy="870300"/>
            <a:chOff x="3875225" y="3577900"/>
            <a:chExt cx="4759500" cy="870300"/>
          </a:xfrm>
        </p:grpSpPr>
        <p:sp>
          <p:nvSpPr>
            <p:cNvPr id="208" name="Google Shape;208;p24"/>
            <p:cNvSpPr/>
            <p:nvPr/>
          </p:nvSpPr>
          <p:spPr>
            <a:xfrm>
              <a:off x="3875225" y="3669850"/>
              <a:ext cx="1242600" cy="738900"/>
            </a:xfrm>
            <a:prstGeom prst="roundRect">
              <a:avLst>
                <a:gd fmla="val 16058" name="adj"/>
              </a:avLst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5320925" y="3577900"/>
              <a:ext cx="3313800" cy="8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enable artists to explore </a:t>
              </a:r>
              <a:r>
                <a:rPr b="1" lang="en" sz="1350" u="sng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creatively</a:t>
              </a:r>
              <a:r>
                <a:rPr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 and support themselves </a:t>
              </a:r>
              <a:r>
                <a:rPr b="1" lang="en" sz="1350" u="sng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financially</a:t>
              </a:r>
              <a:r>
                <a:rPr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 at the </a:t>
              </a:r>
              <a:r>
                <a:rPr b="1" lang="en" sz="1350" u="sng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same time.</a:t>
              </a:r>
              <a:endParaRPr sz="135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906275" y="3673838"/>
              <a:ext cx="1180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It would be game-</a:t>
              </a:r>
              <a:b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changing to...</a:t>
              </a:r>
              <a:endParaRPr b="1" sz="12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11" name="Google Shape;211;p24"/>
          <p:cNvPicPr preferRelativeResize="0"/>
          <p:nvPr/>
        </p:nvPicPr>
        <p:blipFill rotWithShape="1">
          <a:blip r:embed="rId4">
            <a:alphaModFix/>
          </a:blip>
          <a:srcRect b="0" l="16639" r="16639" t="0"/>
          <a:stretch/>
        </p:blipFill>
        <p:spPr>
          <a:xfrm>
            <a:off x="411480" y="1144263"/>
            <a:ext cx="2926200" cy="292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615625" y="324850"/>
            <a:ext cx="2844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POV 1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56200" y="384550"/>
            <a:ext cx="44400" cy="3759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4" name="Google Shape;214;p24"/>
          <p:cNvSpPr txBox="1"/>
          <p:nvPr/>
        </p:nvSpPr>
        <p:spPr>
          <a:xfrm>
            <a:off x="615625" y="4124950"/>
            <a:ext cx="28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Note: stock photo; our interviewee asked to remain unidentifiable</a:t>
            </a:r>
            <a:endParaRPr b="1" i="1" sz="1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 amt="8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1015197" y="2822175"/>
            <a:ext cx="61611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HOW MIGHT WE...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Make working on client orders and one’s own music feel like </a:t>
            </a:r>
            <a:r>
              <a:rPr b="1" lang="en" sz="25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one job</a:t>
            </a:r>
            <a: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  </a:t>
            </a:r>
            <a:endParaRPr b="1" sz="21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1" name="Google Shape;221;p25"/>
          <p:cNvSpPr/>
          <p:nvPr/>
        </p:nvSpPr>
        <p:spPr>
          <a:xfrm rot="1490895">
            <a:off x="5018804" y="685291"/>
            <a:ext cx="2167454" cy="2161018"/>
          </a:xfrm>
          <a:prstGeom prst="ellipse">
            <a:avLst/>
          </a:prstGeom>
          <a:solidFill>
            <a:srgbClr val="595959">
              <a:alpha val="13970"/>
            </a:srgbClr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 rot="1490895">
            <a:off x="6171373" y="1219223"/>
            <a:ext cx="2167454" cy="2161018"/>
          </a:xfrm>
          <a:prstGeom prst="ellipse">
            <a:avLst/>
          </a:prstGeom>
          <a:solidFill>
            <a:srgbClr val="6734C5">
              <a:alpha val="22910"/>
            </a:srgbClr>
          </a:solidFill>
          <a:ln cap="flat" cmpd="sng" w="9525">
            <a:solidFill>
              <a:srgbClr val="6734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 rot="1395956">
            <a:off x="7013909" y="1912081"/>
            <a:ext cx="1508357" cy="117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134C5"/>
                </a:solidFill>
                <a:latin typeface="Reenie Beanie"/>
                <a:ea typeface="Reenie Beanie"/>
                <a:cs typeface="Reenie Beanie"/>
                <a:sym typeface="Reenie Beanie"/>
              </a:rPr>
              <a:t>In control, Comfortable, </a:t>
            </a:r>
            <a:br>
              <a:rPr lang="en" sz="2000">
                <a:solidFill>
                  <a:srgbClr val="7134C5"/>
                </a:solidFill>
                <a:latin typeface="Reenie Beanie"/>
                <a:ea typeface="Reenie Beanie"/>
                <a:cs typeface="Reenie Beanie"/>
                <a:sym typeface="Reenie Beanie"/>
              </a:rPr>
            </a:br>
            <a:r>
              <a:rPr lang="en" sz="2000">
                <a:solidFill>
                  <a:srgbClr val="7134C5"/>
                </a:solidFill>
                <a:latin typeface="Reenie Beanie"/>
                <a:ea typeface="Reenie Beanie"/>
                <a:cs typeface="Reenie Beanie"/>
                <a:sym typeface="Reenie Beanie"/>
              </a:rPr>
              <a:t>Rely on self,</a:t>
            </a:r>
            <a:endParaRPr sz="2000">
              <a:solidFill>
                <a:srgbClr val="7134C5"/>
              </a:solidFill>
              <a:latin typeface="Reenie Beanie"/>
              <a:ea typeface="Reenie Beanie"/>
              <a:cs typeface="Reenie Beanie"/>
              <a:sym typeface="Reenie Beani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134C5"/>
                </a:solidFill>
                <a:latin typeface="Reenie Beanie"/>
                <a:ea typeface="Reenie Beanie"/>
                <a:cs typeface="Reenie Beanie"/>
                <a:sym typeface="Reenie Beanie"/>
              </a:rPr>
              <a:t>No income</a:t>
            </a:r>
            <a:endParaRPr sz="2000">
              <a:solidFill>
                <a:srgbClr val="7134C5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 rot="1395847">
            <a:off x="4413589" y="908040"/>
            <a:ext cx="1894320" cy="117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  <a:t>Lack of control</a:t>
            </a:r>
            <a:b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</a:br>
            <a: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  <a:t>Stressful,</a:t>
            </a:r>
            <a:b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</a:br>
            <a: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  <a:t>Unreliable,</a:t>
            </a:r>
            <a:b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</a:br>
            <a: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  <a:t>Guaranteed income</a:t>
            </a:r>
            <a:endParaRPr sz="2000">
              <a:solidFill>
                <a:schemeClr val="dk2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4959350" y="2279650"/>
            <a:ext cx="1666875" cy="1295400"/>
          </a:xfrm>
          <a:custGeom>
            <a:rect b="b" l="l" r="r" t="t"/>
            <a:pathLst>
              <a:path extrusionOk="0" h="51816" w="66675">
                <a:moveTo>
                  <a:pt x="66675" y="0"/>
                </a:moveTo>
                <a:cubicBezTo>
                  <a:pt x="51089" y="0"/>
                  <a:pt x="33066" y="1167"/>
                  <a:pt x="21336" y="11430"/>
                </a:cubicBezTo>
                <a:cubicBezTo>
                  <a:pt x="13357" y="18412"/>
                  <a:pt x="7152" y="27791"/>
                  <a:pt x="3429" y="37719"/>
                </a:cubicBezTo>
                <a:cubicBezTo>
                  <a:pt x="1731" y="42247"/>
                  <a:pt x="2163" y="47491"/>
                  <a:pt x="0" y="51816"/>
                </a:cubicBezTo>
              </a:path>
            </a:pathLst>
          </a:cu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oval"/>
            <a:tailEnd len="med" w="med" type="non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 amt="10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26"/>
          <p:cNvGrpSpPr/>
          <p:nvPr/>
        </p:nvGrpSpPr>
        <p:grpSpPr>
          <a:xfrm>
            <a:off x="3875225" y="638875"/>
            <a:ext cx="4619425" cy="870300"/>
            <a:chOff x="3875225" y="638875"/>
            <a:chExt cx="4619425" cy="870300"/>
          </a:xfrm>
        </p:grpSpPr>
        <p:sp>
          <p:nvSpPr>
            <p:cNvPr id="232" name="Google Shape;232;p26"/>
            <p:cNvSpPr/>
            <p:nvPr/>
          </p:nvSpPr>
          <p:spPr>
            <a:xfrm>
              <a:off x="3875225" y="706875"/>
              <a:ext cx="1242600" cy="369300"/>
            </a:xfrm>
            <a:prstGeom prst="roundRect">
              <a:avLst>
                <a:gd fmla="val 16058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 txBox="1"/>
            <p:nvPr/>
          </p:nvSpPr>
          <p:spPr>
            <a:xfrm>
              <a:off x="3906263" y="710851"/>
              <a:ext cx="102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We met...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4" name="Google Shape;234;p26"/>
            <p:cNvSpPr txBox="1"/>
            <p:nvPr/>
          </p:nvSpPr>
          <p:spPr>
            <a:xfrm>
              <a:off x="5320950" y="638875"/>
              <a:ext cx="3173700" cy="8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Josh, a </a:t>
              </a:r>
              <a:r>
                <a:rPr b="1" lang="en" sz="1350" u="sng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touring country singer</a:t>
              </a: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-</a:t>
              </a:r>
              <a:b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songwriter who has shifted towards </a:t>
              </a:r>
              <a:r>
                <a:rPr b="1" lang="en" sz="1350" u="sng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live-streaming</a:t>
              </a: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 due to COVID-19.</a:t>
              </a:r>
              <a:endParaRPr sz="135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5" name="Google Shape;235;p26"/>
          <p:cNvGrpSpPr/>
          <p:nvPr/>
        </p:nvGrpSpPr>
        <p:grpSpPr>
          <a:xfrm>
            <a:off x="3875225" y="1965050"/>
            <a:ext cx="4946400" cy="1109400"/>
            <a:chOff x="3875225" y="1965050"/>
            <a:chExt cx="4946400" cy="1109400"/>
          </a:xfrm>
        </p:grpSpPr>
        <p:sp>
          <p:nvSpPr>
            <p:cNvPr id="236" name="Google Shape;236;p26"/>
            <p:cNvSpPr/>
            <p:nvPr/>
          </p:nvSpPr>
          <p:spPr>
            <a:xfrm>
              <a:off x="3875225" y="2037663"/>
              <a:ext cx="1242600" cy="738900"/>
            </a:xfrm>
            <a:prstGeom prst="roundRect">
              <a:avLst>
                <a:gd fmla="val 16058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 txBox="1"/>
            <p:nvPr/>
          </p:nvSpPr>
          <p:spPr>
            <a:xfrm>
              <a:off x="3906275" y="2041638"/>
              <a:ext cx="1144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We were amazed to realize...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8" name="Google Shape;238;p26"/>
            <p:cNvSpPr txBox="1"/>
            <p:nvPr/>
          </p:nvSpPr>
          <p:spPr>
            <a:xfrm>
              <a:off x="5320925" y="1965050"/>
              <a:ext cx="3500700" cy="11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despite complaining about the </a:t>
              </a:r>
              <a:r>
                <a:rPr b="1" lang="en" sz="1350" u="sng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tedious nature of networking</a:t>
              </a: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, he still spends hours out of his day watching competitor streams to </a:t>
              </a:r>
              <a:r>
                <a:rPr b="1" lang="en" sz="1350" u="sng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build his network</a:t>
              </a: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sz="135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9" name="Google Shape;239;p26"/>
          <p:cNvGrpSpPr/>
          <p:nvPr/>
        </p:nvGrpSpPr>
        <p:grpSpPr>
          <a:xfrm>
            <a:off x="3875225" y="3577900"/>
            <a:ext cx="4371900" cy="1075500"/>
            <a:chOff x="3875225" y="3577900"/>
            <a:chExt cx="4371900" cy="1075500"/>
          </a:xfrm>
        </p:grpSpPr>
        <p:sp>
          <p:nvSpPr>
            <p:cNvPr id="240" name="Google Shape;240;p26"/>
            <p:cNvSpPr/>
            <p:nvPr/>
          </p:nvSpPr>
          <p:spPr>
            <a:xfrm>
              <a:off x="3875225" y="3669850"/>
              <a:ext cx="1242600" cy="738900"/>
            </a:xfrm>
            <a:prstGeom prst="roundRect">
              <a:avLst>
                <a:gd fmla="val 16058" name="adj"/>
              </a:avLst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 txBox="1"/>
            <p:nvPr/>
          </p:nvSpPr>
          <p:spPr>
            <a:xfrm>
              <a:off x="5320925" y="3577900"/>
              <a:ext cx="2926200" cy="10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make networking for musicians </a:t>
              </a:r>
              <a:r>
                <a:rPr b="1" lang="en" sz="1350" u="sng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fun and frictionless.</a:t>
              </a:r>
              <a:endParaRPr sz="135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000"/>
                </a:spcAft>
                <a:buNone/>
              </a:pPr>
              <a:r>
                <a:t/>
              </a:r>
              <a:endParaRPr sz="135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2" name="Google Shape;242;p26"/>
            <p:cNvSpPr txBox="1"/>
            <p:nvPr/>
          </p:nvSpPr>
          <p:spPr>
            <a:xfrm>
              <a:off x="3906275" y="3673838"/>
              <a:ext cx="1180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It would be game-</a:t>
              </a:r>
              <a:b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changing to...</a:t>
              </a:r>
              <a:endParaRPr b="1" sz="12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43" name="Google Shape;243;p26"/>
          <p:cNvSpPr txBox="1"/>
          <p:nvPr/>
        </p:nvSpPr>
        <p:spPr>
          <a:xfrm>
            <a:off x="615625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POV 2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456200" y="384550"/>
            <a:ext cx="44400" cy="3759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5" name="Google Shape;245;p26"/>
          <p:cNvPicPr preferRelativeResize="0"/>
          <p:nvPr/>
        </p:nvPicPr>
        <p:blipFill rotWithShape="1">
          <a:blip r:embed="rId4">
            <a:alphaModFix/>
          </a:blip>
          <a:srcRect b="28394" l="7550" r="14446" t="19893"/>
          <a:stretch/>
        </p:blipFill>
        <p:spPr>
          <a:xfrm>
            <a:off x="411480" y="114300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 amt="8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015200" y="2822175"/>
            <a:ext cx="55254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HOW MIGHT WE...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Eliminate the </a:t>
            </a:r>
            <a:r>
              <a:rPr b="1" lang="en" sz="25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anxiety</a:t>
            </a:r>
            <a: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that comes with </a:t>
            </a:r>
            <a:r>
              <a:rPr b="1" lang="en" sz="25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networking</a:t>
            </a:r>
            <a: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 </a:t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87658">
            <a:off x="4607847" y="1005850"/>
            <a:ext cx="3936402" cy="24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8"/>
          <p:cNvPicPr preferRelativeResize="0"/>
          <p:nvPr/>
        </p:nvPicPr>
        <p:blipFill rotWithShape="1">
          <a:blip r:embed="rId3">
            <a:alphaModFix amt="10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8"/>
          <p:cNvGrpSpPr/>
          <p:nvPr/>
        </p:nvGrpSpPr>
        <p:grpSpPr>
          <a:xfrm>
            <a:off x="3875225" y="638875"/>
            <a:ext cx="4708827" cy="1024200"/>
            <a:chOff x="3875225" y="638875"/>
            <a:chExt cx="4708827" cy="1024200"/>
          </a:xfrm>
        </p:grpSpPr>
        <p:sp>
          <p:nvSpPr>
            <p:cNvPr id="259" name="Google Shape;259;p28"/>
            <p:cNvSpPr/>
            <p:nvPr/>
          </p:nvSpPr>
          <p:spPr>
            <a:xfrm>
              <a:off x="3875225" y="706875"/>
              <a:ext cx="1242600" cy="369300"/>
            </a:xfrm>
            <a:prstGeom prst="roundRect">
              <a:avLst>
                <a:gd fmla="val 16058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 txBox="1"/>
            <p:nvPr/>
          </p:nvSpPr>
          <p:spPr>
            <a:xfrm>
              <a:off x="3906263" y="710851"/>
              <a:ext cx="102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We met...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1" name="Google Shape;261;p28"/>
            <p:cNvSpPr txBox="1"/>
            <p:nvPr/>
          </p:nvSpPr>
          <p:spPr>
            <a:xfrm>
              <a:off x="5320952" y="638875"/>
              <a:ext cx="3263100" cy="10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RAYM, a pre-med student turned full time singer on </a:t>
              </a:r>
              <a:r>
                <a:rPr b="1" lang="en" sz="1350" u="sng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Twitch</a:t>
              </a:r>
              <a:r>
                <a:rPr lang="en"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sz="135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600"/>
                </a:spcAft>
                <a:buNone/>
              </a:pPr>
              <a:r>
                <a:t/>
              </a:r>
              <a:endParaRPr sz="135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62" name="Google Shape;262;p28"/>
          <p:cNvGrpSpPr/>
          <p:nvPr/>
        </p:nvGrpSpPr>
        <p:grpSpPr>
          <a:xfrm>
            <a:off x="3875225" y="1965050"/>
            <a:ext cx="4962000" cy="1348200"/>
            <a:chOff x="3875225" y="1965050"/>
            <a:chExt cx="4962000" cy="1348200"/>
          </a:xfrm>
        </p:grpSpPr>
        <p:sp>
          <p:nvSpPr>
            <p:cNvPr id="263" name="Google Shape;263;p28"/>
            <p:cNvSpPr/>
            <p:nvPr/>
          </p:nvSpPr>
          <p:spPr>
            <a:xfrm>
              <a:off x="3875225" y="2037663"/>
              <a:ext cx="1242600" cy="738900"/>
            </a:xfrm>
            <a:prstGeom prst="roundRect">
              <a:avLst>
                <a:gd fmla="val 16058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" name="Google Shape;264;p28"/>
            <p:cNvGrpSpPr/>
            <p:nvPr/>
          </p:nvGrpSpPr>
          <p:grpSpPr>
            <a:xfrm>
              <a:off x="3906275" y="1965050"/>
              <a:ext cx="4930950" cy="1348200"/>
              <a:chOff x="3906275" y="1965050"/>
              <a:chExt cx="4930950" cy="1348200"/>
            </a:xfrm>
          </p:grpSpPr>
          <p:sp>
            <p:nvSpPr>
              <p:cNvPr id="265" name="Google Shape;265;p28"/>
              <p:cNvSpPr txBox="1"/>
              <p:nvPr/>
            </p:nvSpPr>
            <p:spPr>
              <a:xfrm>
                <a:off x="3906275" y="2041638"/>
                <a:ext cx="11448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We were amazed to realize...</a:t>
                </a:r>
                <a:endParaRPr b="1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66" name="Google Shape;266;p28"/>
              <p:cNvSpPr txBox="1"/>
              <p:nvPr/>
            </p:nvSpPr>
            <p:spPr>
              <a:xfrm>
                <a:off x="5320925" y="1965050"/>
                <a:ext cx="3516300" cy="13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1350">
                    <a:solidFill>
                      <a:srgbClr val="434343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She spends lots of stream-time re-enacting Disney movies in full costume instead of making music because “</a:t>
                </a:r>
                <a:r>
                  <a:rPr b="1" lang="en" sz="1350" u="sng">
                    <a:solidFill>
                      <a:srgbClr val="434343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j</a:t>
                </a:r>
                <a:r>
                  <a:rPr b="1" lang="en" sz="1350" u="sng">
                    <a:solidFill>
                      <a:srgbClr val="434343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ust </a:t>
                </a:r>
                <a:r>
                  <a:rPr b="1" lang="en" sz="1350" u="sng">
                    <a:solidFill>
                      <a:srgbClr val="434343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music is not entertaining enough”</a:t>
                </a:r>
                <a:r>
                  <a:rPr lang="en" sz="1350">
                    <a:solidFill>
                      <a:srgbClr val="434343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for her audience.</a:t>
                </a:r>
                <a:endParaRPr sz="135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267" name="Google Shape;267;p28"/>
          <p:cNvGrpSpPr/>
          <p:nvPr/>
        </p:nvGrpSpPr>
        <p:grpSpPr>
          <a:xfrm>
            <a:off x="3875225" y="3730300"/>
            <a:ext cx="4642800" cy="870300"/>
            <a:chOff x="3875225" y="3730300"/>
            <a:chExt cx="4642800" cy="870300"/>
          </a:xfrm>
        </p:grpSpPr>
        <p:sp>
          <p:nvSpPr>
            <p:cNvPr id="268" name="Google Shape;268;p28"/>
            <p:cNvSpPr/>
            <p:nvPr/>
          </p:nvSpPr>
          <p:spPr>
            <a:xfrm>
              <a:off x="3875225" y="3822250"/>
              <a:ext cx="1242600" cy="738900"/>
            </a:xfrm>
            <a:prstGeom prst="roundRect">
              <a:avLst>
                <a:gd fmla="val 16058" name="adj"/>
              </a:avLst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 txBox="1"/>
            <p:nvPr/>
          </p:nvSpPr>
          <p:spPr>
            <a:xfrm>
              <a:off x="5320925" y="3730300"/>
              <a:ext cx="3197100" cy="8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showcase</a:t>
              </a:r>
              <a:r>
                <a:rPr lang="en" sz="1350" u="sng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b="1" lang="en" sz="1350" u="sng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personality</a:t>
              </a:r>
              <a:r>
                <a:rPr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 and foster</a:t>
              </a:r>
              <a:r>
                <a:rPr lang="en" sz="1350" u="sng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b="1" lang="en" sz="1350" u="sng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community</a:t>
              </a:r>
              <a:r>
                <a:rPr lang="en" sz="1350" u="sng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through (not in spite of) artist </a:t>
              </a:r>
              <a:r>
                <a:rPr b="1" lang="en" sz="1350" u="sng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music</a:t>
              </a:r>
              <a:r>
                <a:rPr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sz="135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0" name="Google Shape;270;p28"/>
            <p:cNvSpPr txBox="1"/>
            <p:nvPr/>
          </p:nvSpPr>
          <p:spPr>
            <a:xfrm>
              <a:off x="3906275" y="3826238"/>
              <a:ext cx="1180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It would be game-</a:t>
              </a:r>
              <a:b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changing to...</a:t>
              </a:r>
              <a:endParaRPr b="1" sz="12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71" name="Google Shape;271;p28"/>
          <p:cNvSpPr txBox="1"/>
          <p:nvPr/>
        </p:nvSpPr>
        <p:spPr>
          <a:xfrm>
            <a:off x="615625" y="324850"/>
            <a:ext cx="3259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POV 3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456200" y="384550"/>
            <a:ext cx="44400" cy="3759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73" name="Google Shape;273;p28"/>
          <p:cNvPicPr preferRelativeResize="0"/>
          <p:nvPr/>
        </p:nvPicPr>
        <p:blipFill rotWithShape="1">
          <a:blip r:embed="rId4">
            <a:alphaModFix/>
          </a:blip>
          <a:srcRect b="26506" l="3737" r="5337" t="7342"/>
          <a:stretch/>
        </p:blipFill>
        <p:spPr>
          <a:xfrm>
            <a:off x="411480" y="114300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9"/>
          <p:cNvPicPr preferRelativeResize="0"/>
          <p:nvPr/>
        </p:nvPicPr>
        <p:blipFill rotWithShape="1">
          <a:blip r:embed="rId4">
            <a:alphaModFix amt="8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1015200" y="2822175"/>
            <a:ext cx="66492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HOW MIGHT WE...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Help creators engage their audience through (not in spite of) their </a:t>
            </a:r>
            <a:r>
              <a:rPr b="1" lang="en" sz="25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music</a:t>
            </a:r>
            <a: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6000750" y="1031875"/>
            <a:ext cx="1539875" cy="15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929575" y="1998450"/>
            <a:ext cx="582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solutions &amp;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experience prototypes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-119050" y="2997075"/>
            <a:ext cx="9360483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C587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Google Shape;287;p30"/>
          <p:cNvSpPr/>
          <p:nvPr/>
        </p:nvSpPr>
        <p:spPr>
          <a:xfrm>
            <a:off x="-10675" y="2847000"/>
            <a:ext cx="9425529" cy="875999"/>
          </a:xfrm>
          <a:custGeom>
            <a:rect b="b" l="l" r="r" t="t"/>
            <a:pathLst>
              <a:path extrusionOk="0" h="44923" w="367467">
                <a:moveTo>
                  <a:pt x="0" y="22714"/>
                </a:moveTo>
                <a:cubicBezTo>
                  <a:pt x="11109" y="21908"/>
                  <a:pt x="45263" y="17143"/>
                  <a:pt x="66655" y="17877"/>
                </a:cubicBezTo>
                <a:cubicBezTo>
                  <a:pt x="88047" y="18611"/>
                  <a:pt x="111640" y="22702"/>
                  <a:pt x="128352" y="27119"/>
                </a:cubicBezTo>
                <a:cubicBezTo>
                  <a:pt x="145064" y="31536"/>
                  <a:pt x="145031" y="48110"/>
                  <a:pt x="166927" y="44381"/>
                </a:cubicBezTo>
                <a:cubicBezTo>
                  <a:pt x="188823" y="40652"/>
                  <a:pt x="233986" y="6840"/>
                  <a:pt x="259730" y="4743"/>
                </a:cubicBezTo>
                <a:cubicBezTo>
                  <a:pt x="285474" y="2646"/>
                  <a:pt x="304296" y="32531"/>
                  <a:pt x="321389" y="31797"/>
                </a:cubicBezTo>
                <a:cubicBezTo>
                  <a:pt x="338482" y="31063"/>
                  <a:pt x="354611" y="3110"/>
                  <a:pt x="362286" y="338"/>
                </a:cubicBezTo>
                <a:cubicBezTo>
                  <a:pt x="369961" y="-2434"/>
                  <a:pt x="366579" y="12693"/>
                  <a:pt x="367438" y="15164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" name="Google Shape;288;p30"/>
          <p:cNvSpPr/>
          <p:nvPr/>
        </p:nvSpPr>
        <p:spPr>
          <a:xfrm>
            <a:off x="-343550" y="3262488"/>
            <a:ext cx="10883514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C587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/>
          <p:nvPr/>
        </p:nvSpPr>
        <p:spPr>
          <a:xfrm>
            <a:off x="456200" y="384550"/>
            <a:ext cx="44400" cy="3759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5" name="Google Shape;295;p31"/>
          <p:cNvSpPr txBox="1"/>
          <p:nvPr/>
        </p:nvSpPr>
        <p:spPr>
          <a:xfrm>
            <a:off x="615625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ideated solutions for each HMW...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50" y="968012"/>
            <a:ext cx="3332840" cy="182041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</p:pic>
      <p:pic>
        <p:nvPicPr>
          <p:cNvPr id="297" name="Google Shape;297;p31"/>
          <p:cNvPicPr preferRelativeResize="0"/>
          <p:nvPr/>
        </p:nvPicPr>
        <p:blipFill rotWithShape="1">
          <a:blip r:embed="rId5">
            <a:alphaModFix/>
          </a:blip>
          <a:srcRect b="3474" l="0" r="0" t="0"/>
          <a:stretch/>
        </p:blipFill>
        <p:spPr>
          <a:xfrm>
            <a:off x="4413650" y="968000"/>
            <a:ext cx="3429549" cy="182042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</p:pic>
      <p:pic>
        <p:nvPicPr>
          <p:cNvPr id="298" name="Google Shape;29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375" y="2986959"/>
            <a:ext cx="3307602" cy="182041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299" name="Google Shape;299;p31"/>
          <p:cNvSpPr txBox="1"/>
          <p:nvPr/>
        </p:nvSpPr>
        <p:spPr>
          <a:xfrm>
            <a:off x="4824000" y="3393675"/>
            <a:ext cx="30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b="1" lang="en" sz="1100" u="sng">
                <a:solidFill>
                  <a:schemeClr val="hlink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  <a:hlinkClick r:id="rId7"/>
              </a:rPr>
              <a:t>JPG</a:t>
            </a:r>
            <a:r>
              <a:rPr b="1" lang="en" sz="1100" u="sng">
                <a:solidFill>
                  <a:schemeClr val="hlink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  <a:hlinkClick r:id="rId8"/>
              </a:rPr>
              <a:t> version</a:t>
            </a:r>
            <a:r>
              <a:rPr b="1" lang="en" sz="110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in team drive. </a:t>
            </a:r>
            <a:endParaRPr b="1" sz="110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b="1" lang="en" sz="1100" u="sng">
                <a:solidFill>
                  <a:schemeClr val="hlink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  <a:hlinkClick r:id="rId9"/>
              </a:rPr>
              <a:t>Link to Miro.</a:t>
            </a:r>
            <a:endParaRPr b="1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 amt="10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24242" l="0" r="0" t="0"/>
          <a:stretch/>
        </p:blipFill>
        <p:spPr>
          <a:xfrm>
            <a:off x="500600" y="1502725"/>
            <a:ext cx="1833300" cy="181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66088" y="3443987"/>
            <a:ext cx="13023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rPr>
              <a:t>Elsie W.</a:t>
            </a:r>
            <a:endParaRPr b="1" sz="1800">
              <a:solidFill>
                <a:schemeClr val="dk1"/>
              </a:solidFill>
              <a:highlight>
                <a:srgbClr val="E5D9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SymSys</a:t>
            </a:r>
            <a:endParaRPr i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12121" l="0" r="0" t="12121"/>
          <a:stretch/>
        </p:blipFill>
        <p:spPr>
          <a:xfrm>
            <a:off x="2516958" y="1502725"/>
            <a:ext cx="1833300" cy="181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449433" y="3443987"/>
            <a:ext cx="1719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rPr>
              <a:t>Alix C.</a:t>
            </a:r>
            <a:endParaRPr b="1" sz="1800">
              <a:solidFill>
                <a:schemeClr val="dk1"/>
              </a:solidFill>
              <a:highlight>
                <a:srgbClr val="E5D9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CS</a:t>
            </a:r>
            <a:endParaRPr i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6">
            <a:alphaModFix/>
          </a:blip>
          <a:srcRect b="10321" l="0" r="0" t="13789"/>
          <a:stretch/>
        </p:blipFill>
        <p:spPr>
          <a:xfrm>
            <a:off x="4533317" y="1502725"/>
            <a:ext cx="1833300" cy="181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7">
            <a:alphaModFix/>
          </a:blip>
          <a:srcRect b="31504" l="0" r="0" t="14383"/>
          <a:stretch/>
        </p:blipFill>
        <p:spPr>
          <a:xfrm>
            <a:off x="6549675" y="1502725"/>
            <a:ext cx="1833300" cy="181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606825" y="3443987"/>
            <a:ext cx="1719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rPr>
              <a:t>Constance H.</a:t>
            </a:r>
            <a:r>
              <a:rPr b="1" lang="en" sz="1800">
                <a:solidFill>
                  <a:schemeClr val="dk1"/>
                </a:solidFill>
                <a:highlight>
                  <a:srgbClr val="F2E4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1"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CS</a:t>
            </a:r>
            <a:endParaRPr i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590474" y="3443987"/>
            <a:ext cx="1719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rPr>
              <a:t>Jialin Z.</a:t>
            </a:r>
            <a:endParaRPr b="1" sz="1800">
              <a:solidFill>
                <a:schemeClr val="dk1"/>
              </a:solidFill>
              <a:highlight>
                <a:srgbClr val="E5D9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CS</a:t>
            </a:r>
            <a:endParaRPr i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15625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Hello from team 3 👋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456200" y="384550"/>
            <a:ext cx="44400" cy="3759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/>
          <p:cNvPicPr preferRelativeResize="0"/>
          <p:nvPr/>
        </p:nvPicPr>
        <p:blipFill rotWithShape="1">
          <a:blip r:embed="rId3">
            <a:alphaModFix amt="13000"/>
          </a:blip>
          <a:srcRect b="13320" l="0" r="0" t="-13320"/>
          <a:stretch/>
        </p:blipFill>
        <p:spPr>
          <a:xfrm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615625" y="288375"/>
            <a:ext cx="80037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IDEAS SAMPLING: HOW MIGHT WE...</a:t>
            </a:r>
            <a:endParaRPr b="1"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Make working on client orders and one’s music feel like </a:t>
            </a:r>
            <a:r>
              <a:rPr b="1" lang="en" sz="2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one job</a:t>
            </a: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  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" name="Google Shape;306;p32"/>
          <p:cNvSpPr/>
          <p:nvPr/>
        </p:nvSpPr>
        <p:spPr>
          <a:xfrm rot="1490895">
            <a:off x="5542679" y="1723516"/>
            <a:ext cx="2167454" cy="2161018"/>
          </a:xfrm>
          <a:prstGeom prst="ellipse">
            <a:avLst/>
          </a:prstGeom>
          <a:solidFill>
            <a:srgbClr val="595959">
              <a:alpha val="13970"/>
            </a:srgbClr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/>
          <p:nvPr/>
        </p:nvSpPr>
        <p:spPr>
          <a:xfrm rot="1490895">
            <a:off x="6695248" y="2257448"/>
            <a:ext cx="2167454" cy="2161018"/>
          </a:xfrm>
          <a:prstGeom prst="ellipse">
            <a:avLst/>
          </a:prstGeom>
          <a:solidFill>
            <a:srgbClr val="6734C5">
              <a:alpha val="22910"/>
            </a:srgbClr>
          </a:solidFill>
          <a:ln cap="flat" cmpd="sng" w="9525">
            <a:solidFill>
              <a:srgbClr val="6734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/>
          <p:cNvSpPr txBox="1"/>
          <p:nvPr/>
        </p:nvSpPr>
        <p:spPr>
          <a:xfrm rot="1395956">
            <a:off x="7537784" y="2950306"/>
            <a:ext cx="1508357" cy="117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134C5"/>
                </a:solidFill>
                <a:latin typeface="Reenie Beanie"/>
                <a:ea typeface="Reenie Beanie"/>
                <a:cs typeface="Reenie Beanie"/>
                <a:sym typeface="Reenie Beanie"/>
              </a:rPr>
              <a:t>In control, Comfortable, </a:t>
            </a:r>
            <a:br>
              <a:rPr lang="en" sz="2000">
                <a:solidFill>
                  <a:srgbClr val="7134C5"/>
                </a:solidFill>
                <a:latin typeface="Reenie Beanie"/>
                <a:ea typeface="Reenie Beanie"/>
                <a:cs typeface="Reenie Beanie"/>
                <a:sym typeface="Reenie Beanie"/>
              </a:rPr>
            </a:br>
            <a:r>
              <a:rPr lang="en" sz="2000">
                <a:solidFill>
                  <a:srgbClr val="7134C5"/>
                </a:solidFill>
                <a:latin typeface="Reenie Beanie"/>
                <a:ea typeface="Reenie Beanie"/>
                <a:cs typeface="Reenie Beanie"/>
                <a:sym typeface="Reenie Beanie"/>
              </a:rPr>
              <a:t>Rely on self,</a:t>
            </a:r>
            <a:endParaRPr sz="2000">
              <a:solidFill>
                <a:srgbClr val="7134C5"/>
              </a:solidFill>
              <a:latin typeface="Reenie Beanie"/>
              <a:ea typeface="Reenie Beanie"/>
              <a:cs typeface="Reenie Beanie"/>
              <a:sym typeface="Reenie Beani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134C5"/>
                </a:solidFill>
                <a:latin typeface="Reenie Beanie"/>
                <a:ea typeface="Reenie Beanie"/>
                <a:cs typeface="Reenie Beanie"/>
                <a:sym typeface="Reenie Beanie"/>
              </a:rPr>
              <a:t>No income</a:t>
            </a:r>
            <a:endParaRPr sz="2000">
              <a:solidFill>
                <a:srgbClr val="7134C5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 rot="1395847">
            <a:off x="4937464" y="1946265"/>
            <a:ext cx="1894320" cy="117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  <a:t>Lack of control</a:t>
            </a:r>
            <a:b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</a:br>
            <a: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  <a:t>Stressful,</a:t>
            </a:r>
            <a:b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</a:br>
            <a: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  <a:t>Unreliable,</a:t>
            </a:r>
            <a:b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</a:br>
            <a:r>
              <a:rPr lang="en" sz="20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rPr>
              <a:t>Guaranteed income</a:t>
            </a:r>
            <a:endParaRPr sz="2000">
              <a:solidFill>
                <a:schemeClr val="dk2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456200" y="384550"/>
            <a:ext cx="44400" cy="6048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1" name="Google Shape;311;p32"/>
          <p:cNvSpPr/>
          <p:nvPr/>
        </p:nvSpPr>
        <p:spPr>
          <a:xfrm>
            <a:off x="7311871" y="1037525"/>
            <a:ext cx="381264" cy="1833928"/>
          </a:xfrm>
          <a:custGeom>
            <a:rect b="b" l="l" r="r" t="t"/>
            <a:pathLst>
              <a:path extrusionOk="0" h="73145" w="35172">
                <a:moveTo>
                  <a:pt x="35172" y="0"/>
                </a:moveTo>
                <a:cubicBezTo>
                  <a:pt x="35172" y="15851"/>
                  <a:pt x="29202" y="31780"/>
                  <a:pt x="21166" y="45443"/>
                </a:cubicBezTo>
                <a:cubicBezTo>
                  <a:pt x="15274" y="55460"/>
                  <a:pt x="9668" y="66697"/>
                  <a:pt x="0" y="73145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sp>
      <p:grpSp>
        <p:nvGrpSpPr>
          <p:cNvPr id="312" name="Google Shape;312;p32"/>
          <p:cNvGrpSpPr/>
          <p:nvPr/>
        </p:nvGrpSpPr>
        <p:grpSpPr>
          <a:xfrm>
            <a:off x="456200" y="1608050"/>
            <a:ext cx="4952575" cy="631500"/>
            <a:chOff x="456200" y="1608050"/>
            <a:chExt cx="4952575" cy="631500"/>
          </a:xfrm>
        </p:grpSpPr>
        <p:sp>
          <p:nvSpPr>
            <p:cNvPr id="313" name="Google Shape;313;p32"/>
            <p:cNvSpPr txBox="1"/>
            <p:nvPr/>
          </p:nvSpPr>
          <p:spPr>
            <a:xfrm>
              <a:off x="954075" y="1608050"/>
              <a:ext cx="44547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Match clients and creators </a:t>
              </a: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→ </a:t>
              </a:r>
              <a:br>
                <a:rPr b="1" lang="en" sz="1350"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Sense of </a:t>
              </a: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collaborating, not just “fulfilling orders”</a:t>
              </a:r>
              <a:endParaRPr b="1"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456200" y="1696250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15" name="Google Shape;315;p32"/>
          <p:cNvGrpSpPr/>
          <p:nvPr/>
        </p:nvGrpSpPr>
        <p:grpSpPr>
          <a:xfrm>
            <a:off x="456200" y="2667425"/>
            <a:ext cx="5054275" cy="631500"/>
            <a:chOff x="456200" y="2667425"/>
            <a:chExt cx="5054275" cy="631500"/>
          </a:xfrm>
        </p:grpSpPr>
        <p:sp>
          <p:nvSpPr>
            <p:cNvPr id="316" name="Google Shape;316;p32"/>
            <p:cNvSpPr txBox="1"/>
            <p:nvPr/>
          </p:nvSpPr>
          <p:spPr>
            <a:xfrm>
              <a:off x="954075" y="2667425"/>
              <a:ext cx="45564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“Clients” invest in crowdsourced passion projects</a:t>
              </a: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 → </a:t>
              </a:r>
              <a:br>
                <a:rPr b="1" lang="en" sz="1350"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give client stake in artist’s creative success</a:t>
              </a:r>
              <a:endParaRPr b="1"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456200" y="2753050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18" name="Google Shape;318;p32"/>
          <p:cNvGrpSpPr/>
          <p:nvPr/>
        </p:nvGrpSpPr>
        <p:grpSpPr>
          <a:xfrm>
            <a:off x="456200" y="3725400"/>
            <a:ext cx="5054275" cy="631500"/>
            <a:chOff x="456200" y="3725400"/>
            <a:chExt cx="5054275" cy="631500"/>
          </a:xfrm>
        </p:grpSpPr>
        <p:sp>
          <p:nvSpPr>
            <p:cNvPr id="319" name="Google Shape;319;p32"/>
            <p:cNvSpPr txBox="1"/>
            <p:nvPr/>
          </p:nvSpPr>
          <p:spPr>
            <a:xfrm>
              <a:off x="954075" y="3725400"/>
              <a:ext cx="45564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chemeClr val="dk1"/>
                  </a:solidFill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Creative participation level tags on job requests</a:t>
              </a:r>
              <a:r>
                <a:rPr b="1" lang="en" sz="135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 → </a:t>
              </a:r>
              <a:br>
                <a:rPr b="1" lang="en" sz="135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35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no miscommunication</a:t>
              </a:r>
              <a:endParaRPr b="1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456200" y="3813624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 amt="13000"/>
          </a:blip>
          <a:srcRect b="13320" l="0" r="0" t="-13320"/>
          <a:stretch/>
        </p:blipFill>
        <p:spPr>
          <a:xfrm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615625" y="288375"/>
            <a:ext cx="80037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IDEAS SAMPLING: HOW MIGHT WE...</a:t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Eliminate the </a:t>
            </a:r>
            <a:r>
              <a:rPr b="1" lang="en" sz="2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anxiety</a:t>
            </a: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that comes with </a:t>
            </a:r>
            <a:r>
              <a:rPr b="1" lang="en" sz="2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networking</a:t>
            </a: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  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56200" y="384550"/>
            <a:ext cx="44400" cy="6048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41787">
            <a:off x="5012447" y="1910725"/>
            <a:ext cx="3936403" cy="2416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3"/>
          <p:cNvGrpSpPr/>
          <p:nvPr/>
        </p:nvGrpSpPr>
        <p:grpSpPr>
          <a:xfrm>
            <a:off x="456200" y="1531850"/>
            <a:ext cx="5431375" cy="631500"/>
            <a:chOff x="456200" y="1531850"/>
            <a:chExt cx="5431375" cy="631500"/>
          </a:xfrm>
        </p:grpSpPr>
        <p:sp>
          <p:nvSpPr>
            <p:cNvPr id="330" name="Google Shape;330;p33"/>
            <p:cNvSpPr txBox="1"/>
            <p:nvPr/>
          </p:nvSpPr>
          <p:spPr>
            <a:xfrm>
              <a:off x="954075" y="1531850"/>
              <a:ext cx="49335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Trains &amp; remixes on each other’s music</a:t>
              </a: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 →</a:t>
              </a:r>
              <a:endParaRPr b="1" sz="135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Connect artists organically through what they love to do </a:t>
              </a:r>
              <a:endParaRPr b="1"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456200" y="1620050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32" name="Google Shape;332;p33"/>
          <p:cNvGrpSpPr/>
          <p:nvPr/>
        </p:nvGrpSpPr>
        <p:grpSpPr>
          <a:xfrm>
            <a:off x="456200" y="2696900"/>
            <a:ext cx="5054275" cy="631500"/>
            <a:chOff x="456200" y="2696900"/>
            <a:chExt cx="5054275" cy="631500"/>
          </a:xfrm>
        </p:grpSpPr>
        <p:sp>
          <p:nvSpPr>
            <p:cNvPr id="333" name="Google Shape;333;p33"/>
            <p:cNvSpPr txBox="1"/>
            <p:nvPr/>
          </p:nvSpPr>
          <p:spPr>
            <a:xfrm>
              <a:off x="954075" y="2696900"/>
              <a:ext cx="45564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“Marriage Pact” Networking</a:t>
              </a: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 → </a:t>
              </a:r>
              <a:endParaRPr b="1" sz="135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Automate connections based on values &amp; data</a:t>
              </a:r>
              <a:endParaRPr b="1"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456200" y="2753050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35" name="Google Shape;335;p33"/>
          <p:cNvGrpSpPr/>
          <p:nvPr/>
        </p:nvGrpSpPr>
        <p:grpSpPr>
          <a:xfrm>
            <a:off x="456200" y="3801600"/>
            <a:ext cx="4612375" cy="631500"/>
            <a:chOff x="456200" y="3801600"/>
            <a:chExt cx="4612375" cy="631500"/>
          </a:xfrm>
        </p:grpSpPr>
        <p:sp>
          <p:nvSpPr>
            <p:cNvPr id="336" name="Google Shape;336;p33"/>
            <p:cNvSpPr txBox="1"/>
            <p:nvPr/>
          </p:nvSpPr>
          <p:spPr>
            <a:xfrm>
              <a:off x="954075" y="3801600"/>
              <a:ext cx="41145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chemeClr val="dk1"/>
                  </a:solidFill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Fans vote on fantasy duos/trios</a:t>
              </a:r>
              <a:r>
                <a:rPr b="1" lang="en" sz="135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 →</a:t>
              </a:r>
              <a:endParaRPr b="1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Let fans do the networking </a:t>
              </a:r>
              <a:r>
                <a:rPr b="1" lang="en" sz="135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for</a:t>
              </a:r>
              <a:r>
                <a:rPr b="1" lang="en" sz="135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b="1" lang="en" sz="135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artists</a:t>
              </a:r>
              <a:endParaRPr b="1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456200" y="3889824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4"/>
          <p:cNvPicPr preferRelativeResize="0"/>
          <p:nvPr/>
        </p:nvPicPr>
        <p:blipFill rotWithShape="1">
          <a:blip r:embed="rId3">
            <a:alphaModFix amt="13000"/>
          </a:blip>
          <a:srcRect b="13320" l="0" r="0" t="-13320"/>
          <a:stretch/>
        </p:blipFill>
        <p:spPr>
          <a:xfrm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615625" y="288375"/>
            <a:ext cx="70308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IDEAS SAMPLING: HOW MIGHT WE...</a:t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Help creators engage their audience through (not in spite of) their </a:t>
            </a:r>
            <a:r>
              <a:rPr b="1" lang="en" sz="2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music</a:t>
            </a: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456200" y="384550"/>
            <a:ext cx="44400" cy="8940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45" name="Google Shape;345;p34"/>
          <p:cNvSpPr txBox="1"/>
          <p:nvPr/>
        </p:nvSpPr>
        <p:spPr>
          <a:xfrm>
            <a:off x="1099400" y="1855975"/>
            <a:ext cx="42237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rPr>
              <a:t>Podcast streams on the stories behind songs </a:t>
            </a:r>
            <a:r>
              <a:rPr lang="en" sz="1150">
                <a:solidFill>
                  <a:srgbClr val="282829"/>
                </a:solidFill>
                <a:highlight>
                  <a:srgbClr val="E5D9FF"/>
                </a:highlight>
                <a:latin typeface="Roboto"/>
                <a:ea typeface="Roboto"/>
                <a:cs typeface="Roboto"/>
                <a:sym typeface="Roboto"/>
              </a:rPr>
              <a:t>→</a:t>
            </a:r>
            <a:r>
              <a:rPr b="1" lang="en" sz="1350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highlight>
                <a:srgbClr val="E5D9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latin typeface="DM Sans"/>
                <a:ea typeface="DM Sans"/>
                <a:cs typeface="DM Sans"/>
                <a:sym typeface="DM Sans"/>
              </a:rPr>
              <a:t>Allows for storytelling while keeping it tied to music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" name="Google Shape;346;p34"/>
          <p:cNvSpPr/>
          <p:nvPr/>
        </p:nvSpPr>
        <p:spPr>
          <a:xfrm>
            <a:off x="456200" y="1867975"/>
            <a:ext cx="381300" cy="368400"/>
          </a:xfrm>
          <a:prstGeom prst="ellipse">
            <a:avLst/>
          </a:prstGeom>
          <a:solidFill>
            <a:srgbClr val="E5D9FF"/>
          </a:solidFill>
          <a:ln cap="flat" cmpd="sng" w="9525">
            <a:solidFill>
              <a:srgbClr val="6734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sz="1500">
              <a:solidFill>
                <a:srgbClr val="6734C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456200" y="2878900"/>
            <a:ext cx="381300" cy="368400"/>
          </a:xfrm>
          <a:prstGeom prst="ellipse">
            <a:avLst/>
          </a:prstGeom>
          <a:solidFill>
            <a:srgbClr val="E5D9FF"/>
          </a:solidFill>
          <a:ln cap="flat" cmpd="sng" w="9525">
            <a:solidFill>
              <a:srgbClr val="6734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sz="1500">
              <a:solidFill>
                <a:srgbClr val="6734C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1099400" y="2866900"/>
            <a:ext cx="5243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rPr>
              <a:t>Crowdsource lyrics from fans during live songwriting</a:t>
            </a:r>
            <a:r>
              <a:rPr b="1" lang="en" sz="1350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150">
                <a:solidFill>
                  <a:srgbClr val="282829"/>
                </a:solidFill>
                <a:highlight>
                  <a:srgbClr val="E5D9FF"/>
                </a:highlight>
                <a:latin typeface="Roboto"/>
                <a:ea typeface="Roboto"/>
                <a:cs typeface="Roboto"/>
                <a:sym typeface="Roboto"/>
              </a:rPr>
              <a:t>→</a:t>
            </a:r>
            <a:endParaRPr sz="1150">
              <a:solidFill>
                <a:srgbClr val="282829"/>
              </a:solidFill>
              <a:highlight>
                <a:srgbClr val="E5D9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82829"/>
                </a:solidFill>
                <a:latin typeface="DM Sans"/>
                <a:ea typeface="DM Sans"/>
                <a:cs typeface="DM Sans"/>
                <a:sym typeface="DM Sans"/>
              </a:rPr>
              <a:t>Engages the audience with the creator’s creative process</a:t>
            </a:r>
            <a:endParaRPr b="1" sz="1350">
              <a:solidFill>
                <a:srgbClr val="28282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34"/>
          <p:cNvSpPr/>
          <p:nvPr/>
        </p:nvSpPr>
        <p:spPr>
          <a:xfrm>
            <a:off x="456200" y="3889824"/>
            <a:ext cx="381300" cy="368400"/>
          </a:xfrm>
          <a:prstGeom prst="ellipse">
            <a:avLst/>
          </a:prstGeom>
          <a:solidFill>
            <a:srgbClr val="E5D9FF"/>
          </a:solidFill>
          <a:ln cap="flat" cmpd="sng" w="9525">
            <a:solidFill>
              <a:srgbClr val="6734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sz="1500">
              <a:solidFill>
                <a:srgbClr val="6734C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1099400" y="3877800"/>
            <a:ext cx="57699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rPr>
              <a:t>Allow audience to request artist collaborations </a:t>
            </a:r>
            <a:r>
              <a:rPr b="1" lang="en" sz="1350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150">
                <a:solidFill>
                  <a:srgbClr val="282829"/>
                </a:solidFill>
                <a:highlight>
                  <a:srgbClr val="E5D9FF"/>
                </a:highlight>
                <a:latin typeface="Roboto"/>
                <a:ea typeface="Roboto"/>
                <a:cs typeface="Roboto"/>
                <a:sym typeface="Roboto"/>
              </a:rPr>
              <a:t>→</a:t>
            </a:r>
            <a:endParaRPr sz="1150">
              <a:solidFill>
                <a:srgbClr val="282829"/>
              </a:solidFill>
              <a:highlight>
                <a:srgbClr val="E5D9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82829"/>
                </a:solidFill>
                <a:latin typeface="DM Sans"/>
                <a:ea typeface="DM Sans"/>
                <a:cs typeface="DM Sans"/>
                <a:sym typeface="DM Sans"/>
              </a:rPr>
              <a:t>Creates a connections between artists while conversing with the audience</a:t>
            </a:r>
            <a:endParaRPr b="1" sz="1350">
              <a:solidFill>
                <a:srgbClr val="28282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448425" y="1808300"/>
            <a:ext cx="1539875" cy="15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5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5"/>
          <p:cNvGrpSpPr/>
          <p:nvPr/>
        </p:nvGrpSpPr>
        <p:grpSpPr>
          <a:xfrm>
            <a:off x="4883004" y="1222550"/>
            <a:ext cx="3881419" cy="3505151"/>
            <a:chOff x="4883004" y="1222550"/>
            <a:chExt cx="3881419" cy="3505151"/>
          </a:xfrm>
        </p:grpSpPr>
        <p:pic>
          <p:nvPicPr>
            <p:cNvPr id="358" name="Google Shape;358;p35"/>
            <p:cNvPicPr preferRelativeResize="0"/>
            <p:nvPr/>
          </p:nvPicPr>
          <p:blipFill rotWithShape="1">
            <a:blip r:embed="rId4">
              <a:alphaModFix/>
            </a:blip>
            <a:srcRect b="10070" l="25573" r="24682" t="10070"/>
            <a:stretch/>
          </p:blipFill>
          <p:spPr>
            <a:xfrm>
              <a:off x="4883004" y="1222550"/>
              <a:ext cx="3881419" cy="350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5"/>
            <p:cNvPicPr preferRelativeResize="0"/>
            <p:nvPr/>
          </p:nvPicPr>
          <p:blipFill rotWithShape="1">
            <a:blip r:embed="rId5">
              <a:alphaModFix amt="35000"/>
            </a:blip>
            <a:srcRect b="0" l="16639" r="16639" t="0"/>
            <a:stretch/>
          </p:blipFill>
          <p:spPr>
            <a:xfrm>
              <a:off x="6176613" y="1711975"/>
              <a:ext cx="1294200" cy="1294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60" name="Google Shape;360;p35"/>
            <p:cNvPicPr preferRelativeResize="0"/>
            <p:nvPr/>
          </p:nvPicPr>
          <p:blipFill rotWithShape="1">
            <a:blip r:embed="rId6">
              <a:alphaModFix/>
            </a:blip>
            <a:srcRect b="10975" l="24267" r="33833" t="27291"/>
            <a:stretch/>
          </p:blipFill>
          <p:spPr>
            <a:xfrm>
              <a:off x="6145613" y="3006175"/>
              <a:ext cx="1298400" cy="1298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61" name="Google Shape;361;p35"/>
            <p:cNvSpPr/>
            <p:nvPr/>
          </p:nvSpPr>
          <p:spPr>
            <a:xfrm>
              <a:off x="6611975" y="3472525"/>
              <a:ext cx="365700" cy="3657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35"/>
          <p:cNvSpPr/>
          <p:nvPr/>
        </p:nvSpPr>
        <p:spPr>
          <a:xfrm>
            <a:off x="456200" y="415700"/>
            <a:ext cx="44400" cy="9876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63" name="Google Shape;363;p35"/>
          <p:cNvSpPr txBox="1"/>
          <p:nvPr/>
        </p:nvSpPr>
        <p:spPr>
          <a:xfrm>
            <a:off x="615625" y="324850"/>
            <a:ext cx="8346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HMW MAKE WORKING ON CLIENT ORDERS AND ONE’S OWN MUSIC FEEL LIKE ONE JOB?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Collab-lance</a:t>
            </a:r>
            <a:endParaRPr b="1" sz="21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615625" y="959600"/>
            <a:ext cx="49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Connect</a:t>
            </a:r>
            <a:r>
              <a:rPr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creators and clients on freelance projects that feel like collaborations through </a:t>
            </a:r>
            <a:r>
              <a:rPr b="1"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mutual</a:t>
            </a:r>
            <a:r>
              <a:rPr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holistic,</a:t>
            </a:r>
            <a:r>
              <a:rPr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interest</a:t>
            </a:r>
            <a:r>
              <a:rPr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understanding</a:t>
            </a:r>
            <a:r>
              <a:rPr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i="1" sz="11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5" name="Google Shape;365;p35"/>
          <p:cNvGrpSpPr/>
          <p:nvPr/>
        </p:nvGrpSpPr>
        <p:grpSpPr>
          <a:xfrm>
            <a:off x="456200" y="2008375"/>
            <a:ext cx="4164900" cy="631500"/>
            <a:chOff x="456200" y="2008375"/>
            <a:chExt cx="4164900" cy="631500"/>
          </a:xfrm>
        </p:grpSpPr>
        <p:sp>
          <p:nvSpPr>
            <p:cNvPr id="366" name="Google Shape;366;p35"/>
            <p:cNvSpPr txBox="1"/>
            <p:nvPr/>
          </p:nvSpPr>
          <p:spPr>
            <a:xfrm>
              <a:off x="1099400" y="2008375"/>
              <a:ext cx="35217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Filter by needs, timeline, and level of </a:t>
              </a: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creative control</a:t>
              </a:r>
              <a:endParaRPr b="1" sz="1350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456200" y="2096575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68" name="Google Shape;368;p35"/>
          <p:cNvGrpSpPr/>
          <p:nvPr/>
        </p:nvGrpSpPr>
        <p:grpSpPr>
          <a:xfrm>
            <a:off x="456200" y="2866888"/>
            <a:ext cx="3942600" cy="631500"/>
            <a:chOff x="456200" y="2866888"/>
            <a:chExt cx="3942600" cy="631500"/>
          </a:xfrm>
        </p:grpSpPr>
        <p:sp>
          <p:nvSpPr>
            <p:cNvPr id="369" name="Google Shape;369;p35"/>
            <p:cNvSpPr/>
            <p:nvPr/>
          </p:nvSpPr>
          <p:spPr>
            <a:xfrm>
              <a:off x="456200" y="2955100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0" name="Google Shape;370;p35"/>
            <p:cNvSpPr txBox="1"/>
            <p:nvPr/>
          </p:nvSpPr>
          <p:spPr>
            <a:xfrm>
              <a:off x="1099400" y="2866888"/>
              <a:ext cx="32994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Read and listen to </a:t>
              </a:r>
              <a:br>
                <a:rPr lang="en" sz="1350"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in-depth profiles one-by-one</a:t>
              </a:r>
              <a:endParaRPr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71" name="Google Shape;371;p35"/>
          <p:cNvGrpSpPr/>
          <p:nvPr/>
        </p:nvGrpSpPr>
        <p:grpSpPr>
          <a:xfrm>
            <a:off x="456200" y="3725400"/>
            <a:ext cx="4029300" cy="631500"/>
            <a:chOff x="456200" y="3725400"/>
            <a:chExt cx="4029300" cy="631500"/>
          </a:xfrm>
        </p:grpSpPr>
        <p:sp>
          <p:nvSpPr>
            <p:cNvPr id="372" name="Google Shape;372;p35"/>
            <p:cNvSpPr/>
            <p:nvPr/>
          </p:nvSpPr>
          <p:spPr>
            <a:xfrm>
              <a:off x="456200" y="3813624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3" name="Google Shape;373;p35"/>
            <p:cNvSpPr txBox="1"/>
            <p:nvPr/>
          </p:nvSpPr>
          <p:spPr>
            <a:xfrm>
              <a:off x="1099400" y="3725400"/>
              <a:ext cx="33861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Start messaging only when </a:t>
              </a:r>
              <a:br>
                <a:rPr lang="en" sz="1350"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mutual interest</a:t>
              </a: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expressed</a:t>
              </a:r>
              <a:endParaRPr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74" name="Google Shape;374;p35"/>
          <p:cNvSpPr/>
          <p:nvPr/>
        </p:nvSpPr>
        <p:spPr>
          <a:xfrm>
            <a:off x="6611975" y="2176225"/>
            <a:ext cx="365700" cy="365700"/>
          </a:xfrm>
          <a:prstGeom prst="ellipse">
            <a:avLst/>
          </a:prstGeom>
          <a:solidFill>
            <a:srgbClr val="F2E4FF"/>
          </a:solidFill>
          <a:ln cap="flat" cmpd="sng" w="9525">
            <a:solidFill>
              <a:srgbClr val="E5D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6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36"/>
          <p:cNvGrpSpPr/>
          <p:nvPr/>
        </p:nvGrpSpPr>
        <p:grpSpPr>
          <a:xfrm>
            <a:off x="795175" y="3377175"/>
            <a:ext cx="7553650" cy="1110900"/>
            <a:chOff x="456200" y="3188425"/>
            <a:chExt cx="7553650" cy="1110900"/>
          </a:xfrm>
        </p:grpSpPr>
        <p:grpSp>
          <p:nvGrpSpPr>
            <p:cNvPr id="381" name="Google Shape;381;p36"/>
            <p:cNvGrpSpPr/>
            <p:nvPr/>
          </p:nvGrpSpPr>
          <p:grpSpPr>
            <a:xfrm>
              <a:off x="456200" y="3188425"/>
              <a:ext cx="7291800" cy="495300"/>
              <a:chOff x="456200" y="3188425"/>
              <a:chExt cx="7291800" cy="495300"/>
            </a:xfrm>
          </p:grpSpPr>
          <p:sp>
            <p:nvSpPr>
              <p:cNvPr id="382" name="Google Shape;382;p36"/>
              <p:cNvSpPr/>
              <p:nvPr/>
            </p:nvSpPr>
            <p:spPr>
              <a:xfrm>
                <a:off x="456200" y="3248125"/>
                <a:ext cx="44400" cy="375900"/>
              </a:xfrm>
              <a:prstGeom prst="rect">
                <a:avLst/>
              </a:prstGeom>
              <a:solidFill>
                <a:srgbClr val="6734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  <p:sp>
            <p:nvSpPr>
              <p:cNvPr id="383" name="Google Shape;383;p36"/>
              <p:cNvSpPr txBox="1"/>
              <p:nvPr/>
            </p:nvSpPr>
            <p:spPr>
              <a:xfrm>
                <a:off x="567500" y="3188425"/>
                <a:ext cx="7180500" cy="49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200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Assumption 3</a:t>
                </a:r>
                <a:endParaRPr b="1" sz="2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endParaRPr>
              </a:p>
            </p:txBody>
          </p:sp>
        </p:grpSp>
        <p:sp>
          <p:nvSpPr>
            <p:cNvPr id="384" name="Google Shape;384;p36"/>
            <p:cNvSpPr txBox="1"/>
            <p:nvPr/>
          </p:nvSpPr>
          <p:spPr>
            <a:xfrm>
              <a:off x="641550" y="3683725"/>
              <a:ext cx="736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P</a:t>
              </a:r>
              <a:r>
                <a:rPr b="1" lang="en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eople prefer accessing </a:t>
              </a:r>
              <a:r>
                <a:rPr b="1" lang="en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less job postings</a:t>
              </a:r>
              <a:r>
                <a:rPr b="1" lang="en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in a given amount of time if it means gaining a holistic, in-depth </a:t>
              </a:r>
              <a:r>
                <a:rPr b="1" lang="en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understanding of the people they work with</a:t>
              </a:r>
              <a:r>
                <a:rPr b="1" lang="en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b="1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85" name="Google Shape;385;p36"/>
          <p:cNvGrpSpPr/>
          <p:nvPr/>
        </p:nvGrpSpPr>
        <p:grpSpPr>
          <a:xfrm>
            <a:off x="795175" y="655425"/>
            <a:ext cx="7479600" cy="1182600"/>
            <a:chOff x="456200" y="466675"/>
            <a:chExt cx="7479600" cy="1182600"/>
          </a:xfrm>
        </p:grpSpPr>
        <p:sp>
          <p:nvSpPr>
            <p:cNvPr id="386" name="Google Shape;386;p36"/>
            <p:cNvSpPr txBox="1"/>
            <p:nvPr/>
          </p:nvSpPr>
          <p:spPr>
            <a:xfrm>
              <a:off x="567500" y="466675"/>
              <a:ext cx="7180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B7B7B7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Assumption 1</a:t>
              </a:r>
              <a:endParaRPr sz="2200">
                <a:solidFill>
                  <a:srgbClr val="B7B7B7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456200" y="526375"/>
              <a:ext cx="44400" cy="375900"/>
            </a:xfrm>
            <a:prstGeom prst="rect">
              <a:avLst/>
            </a:prstGeom>
            <a:solidFill>
              <a:srgbClr val="ECD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E5D9FF"/>
                </a:solidFill>
              </a:endParaRPr>
            </a:p>
          </p:txBody>
        </p:sp>
        <p:sp>
          <p:nvSpPr>
            <p:cNvPr id="388" name="Google Shape;388;p36"/>
            <p:cNvSpPr txBox="1"/>
            <p:nvPr/>
          </p:nvSpPr>
          <p:spPr>
            <a:xfrm>
              <a:off x="567500" y="1033675"/>
              <a:ext cx="736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7B7B7"/>
                  </a:solidFill>
                  <a:latin typeface="DM Sans"/>
                  <a:ea typeface="DM Sans"/>
                  <a:cs typeface="DM Sans"/>
                  <a:sym typeface="DM Sans"/>
                </a:rPr>
                <a:t>People would sacrifice time and energy if it meant getting a more customized client-creator fit</a:t>
              </a:r>
              <a:endParaRPr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89" name="Google Shape;389;p36"/>
          <p:cNvGrpSpPr/>
          <p:nvPr/>
        </p:nvGrpSpPr>
        <p:grpSpPr>
          <a:xfrm>
            <a:off x="795175" y="2052150"/>
            <a:ext cx="7479600" cy="1110900"/>
            <a:chOff x="456200" y="1720975"/>
            <a:chExt cx="7479600" cy="1110900"/>
          </a:xfrm>
        </p:grpSpPr>
        <p:sp>
          <p:nvSpPr>
            <p:cNvPr id="390" name="Google Shape;390;p36"/>
            <p:cNvSpPr txBox="1"/>
            <p:nvPr/>
          </p:nvSpPr>
          <p:spPr>
            <a:xfrm>
              <a:off x="567500" y="2216275"/>
              <a:ext cx="736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7B7B7"/>
                  </a:solidFill>
                  <a:latin typeface="DM Sans"/>
                  <a:ea typeface="DM Sans"/>
                  <a:cs typeface="DM Sans"/>
                  <a:sym typeface="DM Sans"/>
                </a:rPr>
                <a:t>Only being able to be messaged after mutual interest in working on a project alleviates stress for creators</a:t>
              </a:r>
              <a:endParaRPr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391" name="Google Shape;391;p36"/>
            <p:cNvGrpSpPr/>
            <p:nvPr/>
          </p:nvGrpSpPr>
          <p:grpSpPr>
            <a:xfrm>
              <a:off x="456200" y="1720975"/>
              <a:ext cx="7291800" cy="495300"/>
              <a:chOff x="456200" y="1720975"/>
              <a:chExt cx="7291800" cy="495300"/>
            </a:xfrm>
          </p:grpSpPr>
          <p:sp>
            <p:nvSpPr>
              <p:cNvPr id="392" name="Google Shape;392;p36"/>
              <p:cNvSpPr txBox="1"/>
              <p:nvPr/>
            </p:nvSpPr>
            <p:spPr>
              <a:xfrm>
                <a:off x="567500" y="1720975"/>
                <a:ext cx="7180500" cy="49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rgbClr val="B7B7B7"/>
                    </a:solidFill>
                    <a:latin typeface="DM Sans Medium"/>
                    <a:ea typeface="DM Sans Medium"/>
                    <a:cs typeface="DM Sans Medium"/>
                    <a:sym typeface="DM Sans Medium"/>
                  </a:rPr>
                  <a:t>Assumption 2</a:t>
                </a:r>
                <a:endParaRPr sz="2200">
                  <a:solidFill>
                    <a:srgbClr val="B7B7B7"/>
                  </a:solidFill>
                  <a:latin typeface="DM Sans Medium"/>
                  <a:ea typeface="DM Sans Medium"/>
                  <a:cs typeface="DM Sans Medium"/>
                  <a:sym typeface="DM Sans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endParaRPr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456200" y="1780675"/>
                <a:ext cx="44400" cy="375900"/>
              </a:xfrm>
              <a:prstGeom prst="rect">
                <a:avLst/>
              </a:prstGeom>
              <a:solidFill>
                <a:srgbClr val="ECD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7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37"/>
          <p:cNvGrpSpPr/>
          <p:nvPr/>
        </p:nvGrpSpPr>
        <p:grpSpPr>
          <a:xfrm>
            <a:off x="437138" y="1557925"/>
            <a:ext cx="4028530" cy="2858150"/>
            <a:chOff x="437138" y="1557925"/>
            <a:chExt cx="4028530" cy="2858150"/>
          </a:xfrm>
        </p:grpSpPr>
        <p:pic>
          <p:nvPicPr>
            <p:cNvPr id="400" name="Google Shape;40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138" y="1557925"/>
              <a:ext cx="4028530" cy="2172999"/>
            </a:xfrm>
            <a:prstGeom prst="rect">
              <a:avLst/>
            </a:prstGeom>
            <a:noFill/>
            <a:ln>
              <a:noFill/>
            </a:ln>
            <a:effectLst>
              <a:outerShdw blurRad="342900" rotWithShape="0" algn="bl" dir="5400000" dist="19050">
                <a:srgbClr val="000000">
                  <a:alpha val="17000"/>
                </a:srgbClr>
              </a:outerShdw>
            </a:effectLst>
          </p:spPr>
        </p:pic>
        <p:sp>
          <p:nvSpPr>
            <p:cNvPr id="401" name="Google Shape;401;p37"/>
            <p:cNvSpPr txBox="1"/>
            <p:nvPr/>
          </p:nvSpPr>
          <p:spPr>
            <a:xfrm>
              <a:off x="437150" y="3800475"/>
              <a:ext cx="4028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In-depth profiles of jobs AND the clients posting them, displayed </a:t>
              </a:r>
              <a:r>
                <a:rPr b="1" i="1" lang="en" u="sng">
                  <a:solidFill>
                    <a:schemeClr val="dk2"/>
                  </a:solidFill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one by one</a:t>
              </a:r>
              <a:endParaRPr b="1" i="1" u="sng">
                <a:solidFill>
                  <a:schemeClr val="dk2"/>
                </a:solidFill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02" name="Google Shape;402;p37"/>
          <p:cNvGrpSpPr/>
          <p:nvPr/>
        </p:nvGrpSpPr>
        <p:grpSpPr>
          <a:xfrm>
            <a:off x="4052872" y="1557925"/>
            <a:ext cx="4871865" cy="2888900"/>
            <a:chOff x="4052872" y="1557925"/>
            <a:chExt cx="4871865" cy="2888900"/>
          </a:xfrm>
        </p:grpSpPr>
        <p:sp>
          <p:nvSpPr>
            <p:cNvPr id="403" name="Google Shape;403;p37"/>
            <p:cNvSpPr txBox="1"/>
            <p:nvPr/>
          </p:nvSpPr>
          <p:spPr>
            <a:xfrm>
              <a:off x="4052872" y="3861975"/>
              <a:ext cx="926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vs</a:t>
              </a:r>
              <a:r>
                <a:rPr lang="en" sz="2400"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404" name="Google Shape;404;p37"/>
            <p:cNvGrpSpPr/>
            <p:nvPr/>
          </p:nvGrpSpPr>
          <p:grpSpPr>
            <a:xfrm>
              <a:off x="4683541" y="1557925"/>
              <a:ext cx="4241196" cy="2888900"/>
              <a:chOff x="4683541" y="1557925"/>
              <a:chExt cx="4241196" cy="2888900"/>
            </a:xfrm>
          </p:grpSpPr>
          <p:pic>
            <p:nvPicPr>
              <p:cNvPr id="405" name="Google Shape;405;p3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683541" y="1557925"/>
                <a:ext cx="4241196" cy="194423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42900" rotWithShape="0" algn="bl" dir="5400000" dist="19050">
                  <a:srgbClr val="000000">
                    <a:alpha val="17000"/>
                  </a:srgbClr>
                </a:outerShdw>
              </a:effectLst>
            </p:spPr>
          </p:pic>
          <p:sp>
            <p:nvSpPr>
              <p:cNvPr id="406" name="Google Shape;406;p37"/>
              <p:cNvSpPr txBox="1"/>
              <p:nvPr/>
            </p:nvSpPr>
            <p:spPr>
              <a:xfrm>
                <a:off x="4881276" y="3831225"/>
                <a:ext cx="40284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Wide breadth of job requests with shallow to no information on the client</a:t>
                </a:r>
                <a:endParaRPr b="1" i="1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sp>
        <p:nvSpPr>
          <p:cNvPr id="407" name="Google Shape;407;p37"/>
          <p:cNvSpPr/>
          <p:nvPr/>
        </p:nvSpPr>
        <p:spPr>
          <a:xfrm>
            <a:off x="456200" y="384550"/>
            <a:ext cx="44400" cy="6810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08" name="Google Shape;408;p37"/>
          <p:cNvSpPr txBox="1"/>
          <p:nvPr/>
        </p:nvSpPr>
        <p:spPr>
          <a:xfrm>
            <a:off x="615625" y="288375"/>
            <a:ext cx="7991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Collab-lance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Assumption: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p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eople prefer accessing 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less job postings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in a given amount of time if it means 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understanding a potential client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from a holistic, in-depth 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perspective.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456200" y="384550"/>
            <a:ext cx="44400" cy="6810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8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8"/>
          <p:cNvSpPr txBox="1"/>
          <p:nvPr/>
        </p:nvSpPr>
        <p:spPr>
          <a:xfrm>
            <a:off x="5526125" y="1958413"/>
            <a:ext cx="3204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b="1" i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LA-based musician</a:t>
            </a:r>
            <a:endParaRPr b="1" i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b="1" i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Quit job to become a full-time freelancer</a:t>
            </a:r>
            <a:endParaRPr b="1" i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b="1" i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This has opened up a lot of free-time for him</a:t>
            </a:r>
            <a:endParaRPr b="1" i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6" name="Google Shape;416;p38"/>
          <p:cNvGrpSpPr/>
          <p:nvPr/>
        </p:nvGrpSpPr>
        <p:grpSpPr>
          <a:xfrm>
            <a:off x="500600" y="1732525"/>
            <a:ext cx="4361025" cy="1970400"/>
            <a:chOff x="500600" y="1732525"/>
            <a:chExt cx="4361025" cy="1970400"/>
          </a:xfrm>
        </p:grpSpPr>
        <p:sp>
          <p:nvSpPr>
            <p:cNvPr id="417" name="Google Shape;417;p38"/>
            <p:cNvSpPr/>
            <p:nvPr/>
          </p:nvSpPr>
          <p:spPr>
            <a:xfrm>
              <a:off x="1242125" y="1889125"/>
              <a:ext cx="3619500" cy="1657200"/>
            </a:xfrm>
            <a:prstGeom prst="roundRect">
              <a:avLst>
                <a:gd fmla="val 9565" name="adj"/>
              </a:avLst>
            </a:prstGeom>
            <a:solidFill>
              <a:srgbClr val="E5D9FF">
                <a:alpha val="37990"/>
              </a:srgbClr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8" name="Google Shape;418;p38"/>
            <p:cNvPicPr preferRelativeResize="0"/>
            <p:nvPr/>
          </p:nvPicPr>
          <p:blipFill rotWithShape="1">
            <a:blip r:embed="rId4">
              <a:alphaModFix/>
            </a:blip>
            <a:srcRect b="0" l="10013" r="10005" t="20019"/>
            <a:stretch/>
          </p:blipFill>
          <p:spPr>
            <a:xfrm>
              <a:off x="500600" y="1732525"/>
              <a:ext cx="1970400" cy="1970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19" name="Google Shape;419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4675" y="2051337"/>
              <a:ext cx="2088450" cy="133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38"/>
          <p:cNvSpPr txBox="1"/>
          <p:nvPr/>
        </p:nvSpPr>
        <p:spPr>
          <a:xfrm>
            <a:off x="615625" y="288375"/>
            <a:ext cx="7991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Collab-lance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Assumption: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p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eople prefer accessing 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less job postings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in any given amount of time if it means 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understanding a potential client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from a holistic, in-depth 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perspective.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1" name="Google Shape;421;p38"/>
          <p:cNvSpPr/>
          <p:nvPr/>
        </p:nvSpPr>
        <p:spPr>
          <a:xfrm>
            <a:off x="456200" y="384550"/>
            <a:ext cx="44400" cy="6810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9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9"/>
          <p:cNvSpPr/>
          <p:nvPr/>
        </p:nvSpPr>
        <p:spPr>
          <a:xfrm>
            <a:off x="456200" y="422650"/>
            <a:ext cx="44400" cy="5412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28" name="Google Shape;428;p39"/>
          <p:cNvSpPr txBox="1"/>
          <p:nvPr/>
        </p:nvSpPr>
        <p:spPr>
          <a:xfrm>
            <a:off x="615625" y="324850"/>
            <a:ext cx="6667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COLLAB-LANCE EXPERIENCE PROTOTYPE RESULTS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M Sans"/>
                <a:ea typeface="DM Sans"/>
                <a:cs typeface="DM Sans"/>
                <a:sym typeface="DM Sans"/>
              </a:rPr>
              <a:t>What went well</a:t>
            </a:r>
            <a:endParaRPr b="1" sz="3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9" name="Google Shape;429;p39"/>
          <p:cNvGrpSpPr/>
          <p:nvPr/>
        </p:nvGrpSpPr>
        <p:grpSpPr>
          <a:xfrm>
            <a:off x="4721225" y="1252638"/>
            <a:ext cx="4076700" cy="616450"/>
            <a:chOff x="4645025" y="1412425"/>
            <a:chExt cx="4076700" cy="616450"/>
          </a:xfrm>
        </p:grpSpPr>
        <p:sp>
          <p:nvSpPr>
            <p:cNvPr id="430" name="Google Shape;430;p39"/>
            <p:cNvSpPr txBox="1"/>
            <p:nvPr/>
          </p:nvSpPr>
          <p:spPr>
            <a:xfrm>
              <a:off x="5330825" y="1412425"/>
              <a:ext cx="3390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Prefers </a:t>
              </a: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in-depth profile order→ </a:t>
              </a:r>
              <a:br>
                <a:rPr b="1" lang="en"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Confirmed assumption!</a:t>
              </a:r>
              <a:endParaRPr b="1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431" name="Google Shape;431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45025" y="1487575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2" name="Google Shape;432;p39"/>
          <p:cNvGrpSpPr/>
          <p:nvPr/>
        </p:nvGrpSpPr>
        <p:grpSpPr>
          <a:xfrm>
            <a:off x="4721225" y="2486100"/>
            <a:ext cx="4126200" cy="615600"/>
            <a:chOff x="4645025" y="2260150"/>
            <a:chExt cx="4126200" cy="615600"/>
          </a:xfrm>
        </p:grpSpPr>
        <p:sp>
          <p:nvSpPr>
            <p:cNvPr id="433" name="Google Shape;433;p39"/>
            <p:cNvSpPr txBox="1"/>
            <p:nvPr/>
          </p:nvSpPr>
          <p:spPr>
            <a:xfrm>
              <a:off x="5330825" y="2260150"/>
              <a:ext cx="3440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Not filtered by orders delivered → </a:t>
              </a:r>
              <a:br>
                <a:rPr b="1" lang="en"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great for new creators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434" name="Google Shape;43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45025" y="2301100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5" name="Google Shape;435;p39"/>
          <p:cNvGrpSpPr/>
          <p:nvPr/>
        </p:nvGrpSpPr>
        <p:grpSpPr>
          <a:xfrm>
            <a:off x="4721225" y="3732463"/>
            <a:ext cx="4126200" cy="541300"/>
            <a:chOff x="4645025" y="3370700"/>
            <a:chExt cx="4126200" cy="541300"/>
          </a:xfrm>
        </p:grpSpPr>
        <p:sp>
          <p:nvSpPr>
            <p:cNvPr id="436" name="Google Shape;436;p39"/>
            <p:cNvSpPr txBox="1"/>
            <p:nvPr/>
          </p:nvSpPr>
          <p:spPr>
            <a:xfrm>
              <a:off x="5330825" y="3441250"/>
              <a:ext cx="344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“Cool, cool,”</a:t>
              </a:r>
              <a:r>
                <a:rPr b="1" lang="en"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vs. expressionless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437" name="Google Shape;43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45025" y="3370700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9"/>
          <p:cNvGrpSpPr/>
          <p:nvPr/>
        </p:nvGrpSpPr>
        <p:grpSpPr>
          <a:xfrm>
            <a:off x="456200" y="1450550"/>
            <a:ext cx="3794524" cy="2659525"/>
            <a:chOff x="456200" y="1450550"/>
            <a:chExt cx="3794524" cy="2659525"/>
          </a:xfrm>
        </p:grpSpPr>
        <p:pic>
          <p:nvPicPr>
            <p:cNvPr id="439" name="Google Shape;439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444" y="1450550"/>
              <a:ext cx="2175279" cy="1341057"/>
            </a:xfrm>
            <a:prstGeom prst="rect">
              <a:avLst/>
            </a:prstGeom>
            <a:noFill/>
            <a:ln>
              <a:noFill/>
            </a:ln>
            <a:effectLst>
              <a:outerShdw blurRad="342900" rotWithShape="0" algn="bl" dir="5400000" dist="19050">
                <a:srgbClr val="000000">
                  <a:alpha val="17000"/>
                </a:srgbClr>
              </a:outerShdw>
            </a:effectLst>
          </p:spPr>
        </p:pic>
        <p:pic>
          <p:nvPicPr>
            <p:cNvPr id="440" name="Google Shape;440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60606" y="2910200"/>
              <a:ext cx="2290111" cy="1199875"/>
            </a:xfrm>
            <a:prstGeom prst="rect">
              <a:avLst/>
            </a:prstGeom>
            <a:noFill/>
            <a:ln>
              <a:noFill/>
            </a:ln>
            <a:effectLst>
              <a:outerShdw blurRad="342900" rotWithShape="0" algn="bl" dir="5400000" dist="19050">
                <a:srgbClr val="000000">
                  <a:alpha val="17000"/>
                </a:srgbClr>
              </a:outerShdw>
            </a:effectLst>
          </p:spPr>
        </p:pic>
        <p:pic>
          <p:nvPicPr>
            <p:cNvPr id="441" name="Google Shape;441;p39"/>
            <p:cNvPicPr preferRelativeResize="0"/>
            <p:nvPr/>
          </p:nvPicPr>
          <p:blipFill rotWithShape="1">
            <a:blip r:embed="rId7">
              <a:alphaModFix/>
            </a:blip>
            <a:srcRect b="0" l="10013" r="10005" t="20019"/>
            <a:stretch/>
          </p:blipFill>
          <p:spPr>
            <a:xfrm>
              <a:off x="456200" y="1945850"/>
              <a:ext cx="1695900" cy="16959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40"/>
          <p:cNvGrpSpPr/>
          <p:nvPr/>
        </p:nvGrpSpPr>
        <p:grpSpPr>
          <a:xfrm>
            <a:off x="4768850" y="1224763"/>
            <a:ext cx="4078575" cy="615600"/>
            <a:chOff x="4616450" y="1412425"/>
            <a:chExt cx="4078575" cy="615600"/>
          </a:xfrm>
        </p:grpSpPr>
        <p:sp>
          <p:nvSpPr>
            <p:cNvPr id="448" name="Google Shape;448;p40"/>
            <p:cNvSpPr txBox="1"/>
            <p:nvPr/>
          </p:nvSpPr>
          <p:spPr>
            <a:xfrm>
              <a:off x="5254625" y="1412425"/>
              <a:ext cx="3440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Still stressed about </a:t>
              </a:r>
              <a:br>
                <a:rPr b="1" lang="en"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technical l</a:t>
              </a: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anguage barrier</a:t>
              </a:r>
              <a:endParaRPr b="1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449" name="Google Shape;44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6450" y="1473000"/>
              <a:ext cx="4953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0" name="Google Shape;450;p40"/>
          <p:cNvGrpSpPr/>
          <p:nvPr/>
        </p:nvGrpSpPr>
        <p:grpSpPr>
          <a:xfrm>
            <a:off x="4873625" y="2382025"/>
            <a:ext cx="3973800" cy="615607"/>
            <a:chOff x="4873625" y="2382025"/>
            <a:chExt cx="3973800" cy="615607"/>
          </a:xfrm>
        </p:grpSpPr>
        <p:sp>
          <p:nvSpPr>
            <p:cNvPr id="451" name="Google Shape;451;p40"/>
            <p:cNvSpPr txBox="1"/>
            <p:nvPr/>
          </p:nvSpPr>
          <p:spPr>
            <a:xfrm>
              <a:off x="5407025" y="2382025"/>
              <a:ext cx="3440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Creative Involvement</a:t>
              </a:r>
              <a:r>
                <a:rPr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 </a:t>
              </a:r>
              <a:br>
                <a:rPr lang="en"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was </a:t>
              </a:r>
              <a:r>
                <a:rPr b="1" lang="en" u="sng">
                  <a:latin typeface="DM Sans"/>
                  <a:ea typeface="DM Sans"/>
                  <a:cs typeface="DM Sans"/>
                  <a:sym typeface="DM Sans"/>
                </a:rPr>
                <a:t>most important</a:t>
              </a:r>
              <a:r>
                <a:rPr b="1" lang="en"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element</a:t>
              </a:r>
              <a:endParaRPr b="1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452" name="Google Shape;45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73625" y="2382027"/>
              <a:ext cx="251575" cy="6156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3" name="Google Shape;453;p40"/>
          <p:cNvGrpSpPr/>
          <p:nvPr/>
        </p:nvGrpSpPr>
        <p:grpSpPr>
          <a:xfrm>
            <a:off x="4777373" y="3539263"/>
            <a:ext cx="4070052" cy="838575"/>
            <a:chOff x="4777373" y="3539263"/>
            <a:chExt cx="4070052" cy="838575"/>
          </a:xfrm>
        </p:grpSpPr>
        <p:sp>
          <p:nvSpPr>
            <p:cNvPr id="454" name="Google Shape;454;p40"/>
            <p:cNvSpPr txBox="1"/>
            <p:nvPr/>
          </p:nvSpPr>
          <p:spPr>
            <a:xfrm>
              <a:off x="5407025" y="3546538"/>
              <a:ext cx="3440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Want to understand clients through </a:t>
              </a:r>
              <a:br>
                <a:rPr b="1" lang="en"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music listening patterns </a:t>
              </a:r>
              <a:br>
                <a:rPr b="1" lang="en"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(i.e. link </a:t>
              </a: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Spotify)</a:t>
              </a:r>
              <a:endParaRPr b="1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455" name="Google Shape;455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77373" y="3539263"/>
              <a:ext cx="444072" cy="681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40"/>
          <p:cNvSpPr/>
          <p:nvPr/>
        </p:nvSpPr>
        <p:spPr>
          <a:xfrm>
            <a:off x="456200" y="422650"/>
            <a:ext cx="44400" cy="5412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57" name="Google Shape;457;p40"/>
          <p:cNvSpPr txBox="1"/>
          <p:nvPr/>
        </p:nvSpPr>
        <p:spPr>
          <a:xfrm>
            <a:off x="615625" y="324850"/>
            <a:ext cx="7334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COLLAB-LANCE EXPERIENCE PROTOTYPE RESULTS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M Sans"/>
                <a:ea typeface="DM Sans"/>
                <a:cs typeface="DM Sans"/>
                <a:sym typeface="DM Sans"/>
              </a:rPr>
              <a:t>What didn’t go well, surprises, and new learnings</a:t>
            </a:r>
            <a:endParaRPr b="1" sz="3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8" name="Google Shape;458;p40"/>
          <p:cNvGrpSpPr/>
          <p:nvPr/>
        </p:nvGrpSpPr>
        <p:grpSpPr>
          <a:xfrm>
            <a:off x="456200" y="1450550"/>
            <a:ext cx="3794524" cy="2659525"/>
            <a:chOff x="456200" y="1450550"/>
            <a:chExt cx="3794524" cy="2659525"/>
          </a:xfrm>
        </p:grpSpPr>
        <p:pic>
          <p:nvPicPr>
            <p:cNvPr id="459" name="Google Shape;459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75444" y="1450550"/>
              <a:ext cx="2175279" cy="1341057"/>
            </a:xfrm>
            <a:prstGeom prst="rect">
              <a:avLst/>
            </a:prstGeom>
            <a:noFill/>
            <a:ln>
              <a:noFill/>
            </a:ln>
            <a:effectLst>
              <a:outerShdw blurRad="342900" rotWithShape="0" algn="bl" dir="5400000" dist="19050">
                <a:srgbClr val="000000">
                  <a:alpha val="17000"/>
                </a:srgbClr>
              </a:outerShdw>
            </a:effectLst>
          </p:spPr>
        </p:pic>
        <p:pic>
          <p:nvPicPr>
            <p:cNvPr id="460" name="Google Shape;460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60606" y="2910200"/>
              <a:ext cx="2290111" cy="1199875"/>
            </a:xfrm>
            <a:prstGeom prst="rect">
              <a:avLst/>
            </a:prstGeom>
            <a:noFill/>
            <a:ln>
              <a:noFill/>
            </a:ln>
            <a:effectLst>
              <a:outerShdw blurRad="342900" rotWithShape="0" algn="bl" dir="5400000" dist="19050">
                <a:srgbClr val="000000">
                  <a:alpha val="17000"/>
                </a:srgbClr>
              </a:outerShdw>
            </a:effectLst>
          </p:spPr>
        </p:pic>
        <p:pic>
          <p:nvPicPr>
            <p:cNvPr id="461" name="Google Shape;461;p40"/>
            <p:cNvPicPr preferRelativeResize="0"/>
            <p:nvPr/>
          </p:nvPicPr>
          <p:blipFill rotWithShape="1">
            <a:blip r:embed="rId9">
              <a:alphaModFix/>
            </a:blip>
            <a:srcRect b="0" l="10013" r="10005" t="20019"/>
            <a:stretch/>
          </p:blipFill>
          <p:spPr>
            <a:xfrm>
              <a:off x="456200" y="1945850"/>
              <a:ext cx="1695900" cy="16959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1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1"/>
          <p:cNvSpPr/>
          <p:nvPr/>
        </p:nvSpPr>
        <p:spPr>
          <a:xfrm>
            <a:off x="456200" y="415700"/>
            <a:ext cx="44400" cy="9876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68" name="Google Shape;468;p41"/>
          <p:cNvSpPr txBox="1"/>
          <p:nvPr/>
        </p:nvSpPr>
        <p:spPr>
          <a:xfrm>
            <a:off x="615625" y="324850"/>
            <a:ext cx="8346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HMW ELIMINATE THE ANXIETY THAT COMES WITH NETWORKING?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21111"/>
                </a:solidFill>
                <a:latin typeface="DM Sans"/>
                <a:ea typeface="DM Sans"/>
                <a:cs typeface="DM Sans"/>
                <a:sym typeface="DM Sans"/>
              </a:rPr>
              <a:t>30-second Playground</a:t>
            </a:r>
            <a:endParaRPr b="1" sz="2500">
              <a:solidFill>
                <a:srgbClr val="12111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9" name="Google Shape;469;p41"/>
          <p:cNvSpPr txBox="1"/>
          <p:nvPr/>
        </p:nvSpPr>
        <p:spPr>
          <a:xfrm>
            <a:off x="615625" y="959600"/>
            <a:ext cx="3956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Socialize musically: send and reply to 30-second musical messages of creative, interlocking wildness</a:t>
            </a:r>
            <a:endParaRPr i="1" sz="11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0" name="Google Shape;470;p41"/>
          <p:cNvGrpSpPr/>
          <p:nvPr/>
        </p:nvGrpSpPr>
        <p:grpSpPr>
          <a:xfrm>
            <a:off x="456200" y="1847975"/>
            <a:ext cx="4585800" cy="631500"/>
            <a:chOff x="456200" y="2000375"/>
            <a:chExt cx="4585800" cy="631500"/>
          </a:xfrm>
        </p:grpSpPr>
        <p:sp>
          <p:nvSpPr>
            <p:cNvPr id="471" name="Google Shape;471;p41"/>
            <p:cNvSpPr txBox="1"/>
            <p:nvPr/>
          </p:nvSpPr>
          <p:spPr>
            <a:xfrm>
              <a:off x="1099400" y="2000375"/>
              <a:ext cx="39426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Create</a:t>
              </a: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 a 30-second musical message </a:t>
              </a:r>
              <a:br>
                <a:rPr b="1" lang="en" sz="1350"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and release it to the playground </a:t>
              </a:r>
              <a:endParaRPr b="1" sz="1350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56200" y="2096575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73" name="Google Shape;473;p41"/>
          <p:cNvGrpSpPr/>
          <p:nvPr/>
        </p:nvGrpSpPr>
        <p:grpSpPr>
          <a:xfrm>
            <a:off x="456200" y="2857800"/>
            <a:ext cx="6241800" cy="631500"/>
            <a:chOff x="456200" y="2857800"/>
            <a:chExt cx="6241800" cy="631500"/>
          </a:xfrm>
        </p:grpSpPr>
        <p:sp>
          <p:nvSpPr>
            <p:cNvPr id="474" name="Google Shape;474;p41"/>
            <p:cNvSpPr/>
            <p:nvPr/>
          </p:nvSpPr>
          <p:spPr>
            <a:xfrm>
              <a:off x="456200" y="2955100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75" name="Google Shape;475;p41"/>
            <p:cNvSpPr txBox="1"/>
            <p:nvPr/>
          </p:nvSpPr>
          <p:spPr>
            <a:xfrm>
              <a:off x="1099400" y="2857800"/>
              <a:ext cx="55986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Dream up a musical reply</a:t>
              </a:r>
              <a:endParaRPr b="1" sz="1350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by layering over, remixing, or covering others’ soundbytes.</a:t>
              </a:r>
              <a:endParaRPr b="1"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76" name="Google Shape;476;p41"/>
          <p:cNvGrpSpPr/>
          <p:nvPr/>
        </p:nvGrpSpPr>
        <p:grpSpPr>
          <a:xfrm>
            <a:off x="456200" y="3877800"/>
            <a:ext cx="4585800" cy="631500"/>
            <a:chOff x="456200" y="3801600"/>
            <a:chExt cx="4585800" cy="631500"/>
          </a:xfrm>
        </p:grpSpPr>
        <p:sp>
          <p:nvSpPr>
            <p:cNvPr id="477" name="Google Shape;477;p41"/>
            <p:cNvSpPr/>
            <p:nvPr/>
          </p:nvSpPr>
          <p:spPr>
            <a:xfrm>
              <a:off x="456200" y="3813624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78" name="Google Shape;478;p41"/>
            <p:cNvSpPr txBox="1"/>
            <p:nvPr/>
          </p:nvSpPr>
          <p:spPr>
            <a:xfrm>
              <a:off x="1099400" y="3801600"/>
              <a:ext cx="39426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Ice is broken →  make the connection </a:t>
              </a: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Through frictionless social and DM buttons</a:t>
              </a:r>
              <a:endParaRPr b="1"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79" name="Google Shape;479;p41"/>
          <p:cNvGrpSpPr/>
          <p:nvPr/>
        </p:nvGrpSpPr>
        <p:grpSpPr>
          <a:xfrm>
            <a:off x="5234026" y="1507338"/>
            <a:ext cx="3594251" cy="2128813"/>
            <a:chOff x="5367376" y="1621050"/>
            <a:chExt cx="3594251" cy="2128813"/>
          </a:xfrm>
        </p:grpSpPr>
        <p:pic>
          <p:nvPicPr>
            <p:cNvPr id="480" name="Google Shape;480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52075" y="3072384"/>
              <a:ext cx="1085851" cy="618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41"/>
            <p:cNvPicPr preferRelativeResize="0"/>
            <p:nvPr/>
          </p:nvPicPr>
          <p:blipFill rotWithShape="1">
            <a:blip r:embed="rId5">
              <a:alphaModFix/>
            </a:blip>
            <a:srcRect b="35630" l="6222" r="3728" t="35630"/>
            <a:stretch/>
          </p:blipFill>
          <p:spPr>
            <a:xfrm rot="997476">
              <a:off x="5326776" y="3014236"/>
              <a:ext cx="3514170" cy="237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41"/>
            <p:cNvPicPr preferRelativeResize="0"/>
            <p:nvPr/>
          </p:nvPicPr>
          <p:blipFill rotWithShape="1">
            <a:blip r:embed="rId6">
              <a:alphaModFix/>
            </a:blip>
            <a:srcRect b="13740" l="32233" r="31874" t="13827"/>
            <a:stretch/>
          </p:blipFill>
          <p:spPr>
            <a:xfrm rot="793876">
              <a:off x="7888750" y="2417606"/>
              <a:ext cx="957412" cy="1058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41"/>
            <p:cNvPicPr preferRelativeResize="0"/>
            <p:nvPr/>
          </p:nvPicPr>
          <p:blipFill rotWithShape="1">
            <a:blip r:embed="rId7">
              <a:alphaModFix/>
            </a:blip>
            <a:srcRect b="10348" l="27642" r="27020" t="10774"/>
            <a:stretch/>
          </p:blipFill>
          <p:spPr>
            <a:xfrm rot="826071">
              <a:off x="5725989" y="1748641"/>
              <a:ext cx="1231159" cy="1173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41"/>
            <p:cNvSpPr/>
            <p:nvPr/>
          </p:nvSpPr>
          <p:spPr>
            <a:xfrm>
              <a:off x="6673850" y="2613800"/>
              <a:ext cx="1323977" cy="631485"/>
            </a:xfrm>
            <a:custGeom>
              <a:rect b="b" l="l" r="r" t="t"/>
              <a:pathLst>
                <a:path extrusionOk="0" h="23895" w="43434">
                  <a:moveTo>
                    <a:pt x="0" y="273"/>
                  </a:moveTo>
                  <a:cubicBezTo>
                    <a:pt x="4239" y="273"/>
                    <a:pt x="9576" y="-819"/>
                    <a:pt x="12573" y="2178"/>
                  </a:cubicBezTo>
                  <a:cubicBezTo>
                    <a:pt x="14669" y="4274"/>
                    <a:pt x="13701" y="12267"/>
                    <a:pt x="11049" y="10941"/>
                  </a:cubicBezTo>
                  <a:cubicBezTo>
                    <a:pt x="9533" y="10183"/>
                    <a:pt x="11107" y="7290"/>
                    <a:pt x="12192" y="5988"/>
                  </a:cubicBezTo>
                  <a:cubicBezTo>
                    <a:pt x="15734" y="1738"/>
                    <a:pt x="23519" y="1074"/>
                    <a:pt x="28575" y="3321"/>
                  </a:cubicBezTo>
                  <a:cubicBezTo>
                    <a:pt x="36305" y="6757"/>
                    <a:pt x="39651" y="16329"/>
                    <a:pt x="43434" y="23895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615625" y="288375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Domain: 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Music </a:t>
            </a: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Creator Experience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8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STUDIO: ART &amp; CULTURE</a:t>
            </a:r>
            <a:endParaRPr b="1" sz="18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456200" y="384550"/>
            <a:ext cx="44400" cy="6810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125" y="1003325"/>
            <a:ext cx="4921484" cy="40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 amt="10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2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42"/>
          <p:cNvGrpSpPr/>
          <p:nvPr/>
        </p:nvGrpSpPr>
        <p:grpSpPr>
          <a:xfrm>
            <a:off x="786150" y="3602425"/>
            <a:ext cx="7580400" cy="951875"/>
            <a:chOff x="741125" y="3572575"/>
            <a:chExt cx="7580400" cy="951875"/>
          </a:xfrm>
        </p:grpSpPr>
        <p:sp>
          <p:nvSpPr>
            <p:cNvPr id="491" name="Google Shape;491;p42"/>
            <p:cNvSpPr/>
            <p:nvPr/>
          </p:nvSpPr>
          <p:spPr>
            <a:xfrm>
              <a:off x="741125" y="3632275"/>
              <a:ext cx="44400" cy="375900"/>
            </a:xfrm>
            <a:prstGeom prst="rect">
              <a:avLst/>
            </a:prstGeom>
            <a:solidFill>
              <a:srgbClr val="6734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92" name="Google Shape;492;p42"/>
            <p:cNvSpPr txBox="1"/>
            <p:nvPr/>
          </p:nvSpPr>
          <p:spPr>
            <a:xfrm>
              <a:off x="900550" y="3572575"/>
              <a:ext cx="7180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Assumption 3</a:t>
              </a:r>
              <a:endParaRPr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3" name="Google Shape;493;p42"/>
            <p:cNvSpPr txBox="1"/>
            <p:nvPr/>
          </p:nvSpPr>
          <p:spPr>
            <a:xfrm>
              <a:off x="758525" y="4124250"/>
              <a:ext cx="756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M Sans"/>
                  <a:ea typeface="DM Sans"/>
                  <a:cs typeface="DM Sans"/>
                  <a:sym typeface="DM Sans"/>
                </a:rPr>
                <a:t>30-second commitments feel l</a:t>
              </a:r>
              <a:r>
                <a:rPr b="1" lang="en" u="sng">
                  <a:latin typeface="DM Sans"/>
                  <a:ea typeface="DM Sans"/>
                  <a:cs typeface="DM Sans"/>
                  <a:sym typeface="DM Sans"/>
                </a:rPr>
                <a:t>ow-stake,</a:t>
              </a:r>
              <a:r>
                <a:rPr b="1" lang="en"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b="1" lang="en" u="sng">
                  <a:latin typeface="DM Sans"/>
                  <a:ea typeface="DM Sans"/>
                  <a:cs typeface="DM Sans"/>
                  <a:sym typeface="DM Sans"/>
                </a:rPr>
                <a:t>fun</a:t>
              </a:r>
              <a:r>
                <a:rPr b="1" lang="en">
                  <a:latin typeface="DM Sans"/>
                  <a:ea typeface="DM Sans"/>
                  <a:cs typeface="DM Sans"/>
                  <a:sym typeface="DM Sans"/>
                </a:rPr>
                <a:t>, and can </a:t>
              </a:r>
              <a:r>
                <a:rPr b="1" lang="en" u="sng">
                  <a:latin typeface="DM Sans"/>
                  <a:ea typeface="DM Sans"/>
                  <a:cs typeface="DM Sans"/>
                  <a:sym typeface="DM Sans"/>
                </a:rPr>
                <a:t>recharge</a:t>
              </a:r>
              <a:r>
                <a:rPr b="1" lang="en">
                  <a:latin typeface="DM Sans"/>
                  <a:ea typeface="DM Sans"/>
                  <a:cs typeface="DM Sans"/>
                  <a:sym typeface="DM Sans"/>
                </a:rPr>
                <a:t> creative energy</a:t>
              </a:r>
              <a:endParaRPr b="1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94" name="Google Shape;494;p42"/>
          <p:cNvGrpSpPr/>
          <p:nvPr/>
        </p:nvGrpSpPr>
        <p:grpSpPr>
          <a:xfrm>
            <a:off x="777450" y="589175"/>
            <a:ext cx="7385700" cy="1011575"/>
            <a:chOff x="732425" y="559325"/>
            <a:chExt cx="7385700" cy="1011575"/>
          </a:xfrm>
        </p:grpSpPr>
        <p:sp>
          <p:nvSpPr>
            <p:cNvPr id="495" name="Google Shape;495;p42"/>
            <p:cNvSpPr/>
            <p:nvPr/>
          </p:nvSpPr>
          <p:spPr>
            <a:xfrm>
              <a:off x="732425" y="619025"/>
              <a:ext cx="44400" cy="375900"/>
            </a:xfrm>
            <a:prstGeom prst="rect">
              <a:avLst/>
            </a:prstGeom>
            <a:solidFill>
              <a:srgbClr val="ECD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96" name="Google Shape;496;p42"/>
            <p:cNvSpPr txBox="1"/>
            <p:nvPr/>
          </p:nvSpPr>
          <p:spPr>
            <a:xfrm>
              <a:off x="891850" y="559325"/>
              <a:ext cx="7180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B7B7B7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Assumption 1</a:t>
              </a:r>
              <a:endParaRPr sz="2200">
                <a:solidFill>
                  <a:srgbClr val="B7B7B7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7" name="Google Shape;497;p42"/>
            <p:cNvSpPr txBox="1"/>
            <p:nvPr/>
          </p:nvSpPr>
          <p:spPr>
            <a:xfrm>
              <a:off x="749825" y="1170700"/>
              <a:ext cx="736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7B7B7"/>
                  </a:solidFill>
                  <a:latin typeface="DM Sans"/>
                  <a:ea typeface="DM Sans"/>
                  <a:cs typeface="DM Sans"/>
                  <a:sym typeface="DM Sans"/>
                </a:rPr>
                <a:t>A creator will want to connect with people that duet them</a:t>
              </a:r>
              <a:endParaRPr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86150" y="2095800"/>
            <a:ext cx="7385700" cy="1011575"/>
            <a:chOff x="741125" y="2036088"/>
            <a:chExt cx="7385700" cy="1011575"/>
          </a:xfrm>
        </p:grpSpPr>
        <p:sp>
          <p:nvSpPr>
            <p:cNvPr id="499" name="Google Shape;499;p42"/>
            <p:cNvSpPr/>
            <p:nvPr/>
          </p:nvSpPr>
          <p:spPr>
            <a:xfrm>
              <a:off x="741125" y="2095788"/>
              <a:ext cx="44400" cy="375900"/>
            </a:xfrm>
            <a:prstGeom prst="rect">
              <a:avLst/>
            </a:prstGeom>
            <a:solidFill>
              <a:srgbClr val="ECD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00" name="Google Shape;500;p42"/>
            <p:cNvSpPr txBox="1"/>
            <p:nvPr/>
          </p:nvSpPr>
          <p:spPr>
            <a:xfrm>
              <a:off x="900550" y="2036088"/>
              <a:ext cx="7180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B7B7B7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Assumption 2</a:t>
              </a:r>
              <a:endParaRPr sz="2200">
                <a:solidFill>
                  <a:srgbClr val="B7B7B7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501" name="Google Shape;501;p42"/>
            <p:cNvSpPr txBox="1"/>
            <p:nvPr/>
          </p:nvSpPr>
          <p:spPr>
            <a:xfrm>
              <a:off x="758525" y="2647463"/>
              <a:ext cx="736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7B7B7"/>
                  </a:solidFill>
                  <a:latin typeface="DM Sans"/>
                  <a:ea typeface="DM Sans"/>
                  <a:cs typeface="DM Sans"/>
                  <a:sym typeface="DM Sans"/>
                </a:rPr>
                <a:t>People will enjoy and want to share 15 second remixes</a:t>
              </a:r>
              <a:endParaRPr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3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3"/>
          <p:cNvSpPr txBox="1"/>
          <p:nvPr/>
        </p:nvSpPr>
        <p:spPr>
          <a:xfrm>
            <a:off x="615625" y="288375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30-second Playground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Assumption Tested: 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30-second commitments feel l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ow-stake,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fun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, and can 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recharge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creative energy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43"/>
          <p:cNvSpPr/>
          <p:nvPr/>
        </p:nvSpPr>
        <p:spPr>
          <a:xfrm>
            <a:off x="456200" y="384550"/>
            <a:ext cx="44400" cy="6810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09" name="Google Shape;509;p43"/>
          <p:cNvSpPr/>
          <p:nvPr/>
        </p:nvSpPr>
        <p:spPr>
          <a:xfrm>
            <a:off x="4168775" y="1600825"/>
            <a:ext cx="3822900" cy="1078800"/>
          </a:xfrm>
          <a:prstGeom prst="wedgeRoundRectCallout">
            <a:avLst>
              <a:gd fmla="val 43007" name="adj1"/>
              <a:gd fmla="val 76187" name="adj2"/>
              <a:gd fmla="val 0" name="adj3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Would you be able to lay over, remix, or cover this 30-second sound-byte?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43"/>
          <p:cNvSpPr/>
          <p:nvPr/>
        </p:nvSpPr>
        <p:spPr>
          <a:xfrm>
            <a:off x="4168650" y="3629825"/>
            <a:ext cx="3822900" cy="627600"/>
          </a:xfrm>
          <a:prstGeom prst="wedgeRoundRectCallout">
            <a:avLst>
              <a:gd fmla="val 43007" name="adj1"/>
              <a:gd fmla="val 76187" name="adj2"/>
              <a:gd fmla="val 0" name="adj3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How did that feel?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1" name="Google Shape;511;p43"/>
          <p:cNvGrpSpPr/>
          <p:nvPr/>
        </p:nvGrpSpPr>
        <p:grpSpPr>
          <a:xfrm>
            <a:off x="387350" y="1431925"/>
            <a:ext cx="3133800" cy="3381300"/>
            <a:chOff x="387350" y="1431925"/>
            <a:chExt cx="3133800" cy="3381300"/>
          </a:xfrm>
        </p:grpSpPr>
        <p:sp>
          <p:nvSpPr>
            <p:cNvPr id="512" name="Google Shape;512;p43"/>
            <p:cNvSpPr/>
            <p:nvPr/>
          </p:nvSpPr>
          <p:spPr>
            <a:xfrm>
              <a:off x="387350" y="1431925"/>
              <a:ext cx="3133800" cy="3381300"/>
            </a:xfrm>
            <a:prstGeom prst="roundRect">
              <a:avLst>
                <a:gd fmla="val 7903" name="adj"/>
              </a:avLst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498200" y="3860500"/>
              <a:ext cx="2852700" cy="7269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4" name="Google Shape;514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7512" y="3910225"/>
              <a:ext cx="634748" cy="627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15" name="Google Shape;515;p43"/>
            <p:cNvCxnSpPr/>
            <p:nvPr/>
          </p:nvCxnSpPr>
          <p:spPr>
            <a:xfrm>
              <a:off x="1383286" y="4223950"/>
              <a:ext cx="1788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6" name="Google Shape;516;p43"/>
            <p:cNvSpPr/>
            <p:nvPr/>
          </p:nvSpPr>
          <p:spPr>
            <a:xfrm>
              <a:off x="1786700" y="4130350"/>
              <a:ext cx="187200" cy="187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7" name="Google Shape;517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5150" y="1667497"/>
              <a:ext cx="2098200" cy="20982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4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4"/>
          <p:cNvSpPr txBox="1"/>
          <p:nvPr/>
        </p:nvSpPr>
        <p:spPr>
          <a:xfrm>
            <a:off x="5256863" y="2120338"/>
            <a:ext cx="32049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b="1" i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Producer &amp; rapper</a:t>
            </a:r>
            <a:endParaRPr b="1" i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b="1" i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Viral on Tik Tok </a:t>
            </a:r>
            <a:endParaRPr b="1" i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b="1" i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Released a new song </a:t>
            </a:r>
            <a:r>
              <a:rPr b="1" i="1" lang="en" u="sng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every week</a:t>
            </a:r>
            <a:r>
              <a:rPr b="1" i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(!) in 2019</a:t>
            </a:r>
            <a:endParaRPr b="1" i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4" name="Google Shape;524;p44"/>
          <p:cNvSpPr txBox="1"/>
          <p:nvPr/>
        </p:nvSpPr>
        <p:spPr>
          <a:xfrm>
            <a:off x="615625" y="288375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30-second Playground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Assumption Tested: 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30-second commitments feel l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ow-stake,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fun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, and can 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recharge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creative energy</a:t>
            </a:r>
            <a:endParaRPr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5" name="Google Shape;525;p44"/>
          <p:cNvSpPr/>
          <p:nvPr/>
        </p:nvSpPr>
        <p:spPr>
          <a:xfrm>
            <a:off x="456200" y="384550"/>
            <a:ext cx="44400" cy="6810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526" name="Google Shape;526;p44"/>
          <p:cNvGrpSpPr/>
          <p:nvPr/>
        </p:nvGrpSpPr>
        <p:grpSpPr>
          <a:xfrm>
            <a:off x="500600" y="1665175"/>
            <a:ext cx="4138022" cy="2386084"/>
            <a:chOff x="500600" y="1665175"/>
            <a:chExt cx="4138022" cy="2386084"/>
          </a:xfrm>
        </p:grpSpPr>
        <p:pic>
          <p:nvPicPr>
            <p:cNvPr id="527" name="Google Shape;527;p44"/>
            <p:cNvPicPr preferRelativeResize="0"/>
            <p:nvPr/>
          </p:nvPicPr>
          <p:blipFill rotWithShape="1">
            <a:blip r:embed="rId4">
              <a:alphaModFix/>
            </a:blip>
            <a:srcRect b="67434" l="0" r="0" t="5749"/>
            <a:stretch/>
          </p:blipFill>
          <p:spPr>
            <a:xfrm>
              <a:off x="500600" y="1833059"/>
              <a:ext cx="3899400" cy="2218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271463" rotWithShape="0" algn="bl" dir="5400000" dist="19050">
                <a:srgbClr val="000000">
                  <a:alpha val="22000"/>
                </a:srgbClr>
              </a:outerShdw>
            </a:effectLst>
          </p:spPr>
        </p:pic>
        <p:pic>
          <p:nvPicPr>
            <p:cNvPr id="528" name="Google Shape;528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0222" y="1665175"/>
              <a:ext cx="1118400" cy="1095600"/>
            </a:xfrm>
            <a:prstGeom prst="ellipse">
              <a:avLst/>
            </a:prstGeom>
            <a:noFill/>
            <a:ln>
              <a:noFill/>
            </a:ln>
            <a:effectLst>
              <a:outerShdw blurRad="228600" rotWithShape="0" algn="bl" dir="5400000" dist="19050">
                <a:srgbClr val="000000">
                  <a:alpha val="18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5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5"/>
          <p:cNvGrpSpPr/>
          <p:nvPr/>
        </p:nvGrpSpPr>
        <p:grpSpPr>
          <a:xfrm>
            <a:off x="5152750" y="3248950"/>
            <a:ext cx="3730800" cy="616437"/>
            <a:chOff x="4645025" y="2668888"/>
            <a:chExt cx="3730800" cy="616437"/>
          </a:xfrm>
        </p:grpSpPr>
        <p:sp>
          <p:nvSpPr>
            <p:cNvPr id="535" name="Google Shape;535;p45"/>
            <p:cNvSpPr txBox="1"/>
            <p:nvPr/>
          </p:nvSpPr>
          <p:spPr>
            <a:xfrm>
              <a:off x="5330825" y="2668888"/>
              <a:ext cx="3045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After: “Fun working in ‘Stanford’” </a:t>
              </a:r>
              <a:r>
                <a:rPr b="1" lang="en">
                  <a:latin typeface="DM Sans"/>
                  <a:ea typeface="DM Sans"/>
                  <a:cs typeface="DM Sans"/>
                  <a:sym typeface="DM Sans"/>
                </a:rPr>
                <a:t>→ </a:t>
              </a: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c</a:t>
              </a: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onfirmed assumption</a:t>
              </a: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!</a:t>
              </a:r>
              <a:endParaRPr b="1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536" name="Google Shape;536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45025" y="2744025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7" name="Google Shape;537;p45"/>
          <p:cNvGrpSpPr/>
          <p:nvPr/>
        </p:nvGrpSpPr>
        <p:grpSpPr>
          <a:xfrm>
            <a:off x="5152750" y="1893025"/>
            <a:ext cx="3559500" cy="621575"/>
            <a:chOff x="4645025" y="-559250"/>
            <a:chExt cx="3559500" cy="621575"/>
          </a:xfrm>
        </p:grpSpPr>
        <p:sp>
          <p:nvSpPr>
            <p:cNvPr id="538" name="Google Shape;538;p45"/>
            <p:cNvSpPr txBox="1"/>
            <p:nvPr/>
          </p:nvSpPr>
          <p:spPr>
            <a:xfrm>
              <a:off x="5330825" y="-559250"/>
              <a:ext cx="2873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Before: enthusiastically agreed → </a:t>
              </a: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feels undaunting, exciting</a:t>
              </a:r>
              <a:endParaRPr b="1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539" name="Google Shape;539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45025" y="-478975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0" name="Google Shape;540;p45"/>
          <p:cNvSpPr/>
          <p:nvPr/>
        </p:nvSpPr>
        <p:spPr>
          <a:xfrm>
            <a:off x="4067700" y="1041875"/>
            <a:ext cx="2313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45" title="Justin Sarling Freestyl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75" y="1306175"/>
            <a:ext cx="4615825" cy="3368125"/>
          </a:xfrm>
          <a:prstGeom prst="rect">
            <a:avLst/>
          </a:prstGeom>
          <a:noFill/>
          <a:ln>
            <a:noFill/>
          </a:ln>
          <a:effectLst>
            <a:outerShdw blurRad="442913" rotWithShape="0" algn="bl" dir="5580000" dist="38100">
              <a:srgbClr val="000000">
                <a:alpha val="13000"/>
              </a:srgbClr>
            </a:outerShdw>
          </a:effectLst>
        </p:spPr>
      </p:pic>
      <p:sp>
        <p:nvSpPr>
          <p:cNvPr id="542" name="Google Shape;542;p45"/>
          <p:cNvSpPr/>
          <p:nvPr/>
        </p:nvSpPr>
        <p:spPr>
          <a:xfrm>
            <a:off x="456200" y="422650"/>
            <a:ext cx="44400" cy="5412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43" name="Google Shape;543;p45"/>
          <p:cNvSpPr txBox="1"/>
          <p:nvPr/>
        </p:nvSpPr>
        <p:spPr>
          <a:xfrm>
            <a:off x="615625" y="324850"/>
            <a:ext cx="6667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30-SECOND PLAYGROUND </a:t>
            </a: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EXPERIENCE PROTOTYPE RESULTS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M Sans"/>
                <a:ea typeface="DM Sans"/>
                <a:cs typeface="DM Sans"/>
                <a:sym typeface="DM Sans"/>
              </a:rPr>
              <a:t>What went well</a:t>
            </a:r>
            <a:endParaRPr b="1" sz="3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6"/>
          <p:cNvSpPr/>
          <p:nvPr/>
        </p:nvSpPr>
        <p:spPr>
          <a:xfrm>
            <a:off x="4067700" y="1041875"/>
            <a:ext cx="231300" cy="2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46"/>
          <p:cNvGrpSpPr/>
          <p:nvPr/>
        </p:nvGrpSpPr>
        <p:grpSpPr>
          <a:xfrm>
            <a:off x="4067700" y="1435625"/>
            <a:ext cx="4825575" cy="615600"/>
            <a:chOff x="4616450" y="1412438"/>
            <a:chExt cx="4825575" cy="615600"/>
          </a:xfrm>
        </p:grpSpPr>
        <p:sp>
          <p:nvSpPr>
            <p:cNvPr id="550" name="Google Shape;550;p46"/>
            <p:cNvSpPr txBox="1"/>
            <p:nvPr/>
          </p:nvSpPr>
          <p:spPr>
            <a:xfrm>
              <a:off x="5254625" y="1412438"/>
              <a:ext cx="4187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Not everyone (i.e. perfectionists) </a:t>
              </a:r>
              <a:br>
                <a:rPr b="1" lang="en"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would find the process short and stress-free</a:t>
              </a:r>
              <a:endParaRPr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551" name="Google Shape;55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16450" y="1473000"/>
              <a:ext cx="4953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2" name="Google Shape;552;p46"/>
          <p:cNvGrpSpPr/>
          <p:nvPr/>
        </p:nvGrpSpPr>
        <p:grpSpPr>
          <a:xfrm>
            <a:off x="4201275" y="2485450"/>
            <a:ext cx="4425325" cy="701895"/>
            <a:chOff x="4201275" y="2485450"/>
            <a:chExt cx="4425325" cy="701895"/>
          </a:xfrm>
        </p:grpSpPr>
        <p:sp>
          <p:nvSpPr>
            <p:cNvPr id="553" name="Google Shape;553;p46"/>
            <p:cNvSpPr txBox="1"/>
            <p:nvPr/>
          </p:nvSpPr>
          <p:spPr>
            <a:xfrm>
              <a:off x="4768300" y="2485450"/>
              <a:ext cx="385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Freestyle primarily based not on the beat,</a:t>
              </a:r>
              <a:r>
                <a:rPr b="1" lang="en"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but the emotions he’s feeling in the song</a:t>
              </a:r>
              <a:endParaRPr b="1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554" name="Google Shape;554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01275" y="2571739"/>
              <a:ext cx="251575" cy="6156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5" name="Google Shape;555;p46"/>
          <p:cNvGrpSpPr/>
          <p:nvPr/>
        </p:nvGrpSpPr>
        <p:grpSpPr>
          <a:xfrm>
            <a:off x="4105023" y="3628450"/>
            <a:ext cx="4103677" cy="1046700"/>
            <a:chOff x="4105023" y="3628450"/>
            <a:chExt cx="4103677" cy="1046700"/>
          </a:xfrm>
        </p:grpSpPr>
        <p:sp>
          <p:nvSpPr>
            <p:cNvPr id="556" name="Google Shape;556;p46"/>
            <p:cNvSpPr txBox="1"/>
            <p:nvPr/>
          </p:nvSpPr>
          <p:spPr>
            <a:xfrm>
              <a:off x="4768300" y="3628450"/>
              <a:ext cx="34404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Adding non-creators to the equation can increase incentive to share</a:t>
              </a:r>
              <a:br>
                <a:rPr b="1" lang="en"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bc direct success then becomes a product of the “networking”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557" name="Google Shape;55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5023" y="3692500"/>
              <a:ext cx="444072" cy="681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Google Shape;558;p46"/>
          <p:cNvSpPr/>
          <p:nvPr/>
        </p:nvSpPr>
        <p:spPr>
          <a:xfrm>
            <a:off x="456200" y="422650"/>
            <a:ext cx="44400" cy="5412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59" name="Google Shape;559;p46"/>
          <p:cNvSpPr txBox="1"/>
          <p:nvPr/>
        </p:nvSpPr>
        <p:spPr>
          <a:xfrm>
            <a:off x="615625" y="324850"/>
            <a:ext cx="7334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COLLAB-LANCE EXPERIENCE PROTOTYPE RESULTS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M Sans"/>
                <a:ea typeface="DM Sans"/>
                <a:cs typeface="DM Sans"/>
                <a:sym typeface="DM Sans"/>
              </a:rPr>
              <a:t>What didn’t go well, surprises, and new learnings</a:t>
            </a:r>
            <a:endParaRPr b="1" sz="3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0" name="Google Shape;560;p46"/>
          <p:cNvGrpSpPr/>
          <p:nvPr/>
        </p:nvGrpSpPr>
        <p:grpSpPr>
          <a:xfrm>
            <a:off x="500602" y="1435629"/>
            <a:ext cx="2800364" cy="3067177"/>
            <a:chOff x="387350" y="1431925"/>
            <a:chExt cx="3133800" cy="3381300"/>
          </a:xfrm>
        </p:grpSpPr>
        <p:sp>
          <p:nvSpPr>
            <p:cNvPr id="561" name="Google Shape;561;p46"/>
            <p:cNvSpPr/>
            <p:nvPr/>
          </p:nvSpPr>
          <p:spPr>
            <a:xfrm>
              <a:off x="387350" y="1431925"/>
              <a:ext cx="3133800" cy="3381300"/>
            </a:xfrm>
            <a:prstGeom prst="roundRect">
              <a:avLst>
                <a:gd fmla="val 7903" name="adj"/>
              </a:avLst>
            </a:prstGeom>
            <a:solidFill>
              <a:srgbClr val="F2EC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498200" y="3860500"/>
              <a:ext cx="2852700" cy="7269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3" name="Google Shape;563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7512" y="3910225"/>
              <a:ext cx="634748" cy="627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4" name="Google Shape;564;p46"/>
            <p:cNvCxnSpPr/>
            <p:nvPr/>
          </p:nvCxnSpPr>
          <p:spPr>
            <a:xfrm>
              <a:off x="1383286" y="4223950"/>
              <a:ext cx="1788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5" name="Google Shape;565;p46"/>
            <p:cNvSpPr/>
            <p:nvPr/>
          </p:nvSpPr>
          <p:spPr>
            <a:xfrm>
              <a:off x="1786700" y="4130350"/>
              <a:ext cx="187200" cy="187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6" name="Google Shape;566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5150" y="1667497"/>
              <a:ext cx="2098200" cy="20982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47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7"/>
          <p:cNvSpPr/>
          <p:nvPr/>
        </p:nvSpPr>
        <p:spPr>
          <a:xfrm>
            <a:off x="456200" y="415700"/>
            <a:ext cx="44400" cy="9876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73" name="Google Shape;573;p47"/>
          <p:cNvSpPr txBox="1"/>
          <p:nvPr/>
        </p:nvSpPr>
        <p:spPr>
          <a:xfrm>
            <a:off x="615625" y="324850"/>
            <a:ext cx="8346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HMW MAKE CLIENT WORK AND THEIR OWN MUSIC FEEL LIKE ONE JOB? (SOLN 2)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TUNEstart</a:t>
            </a:r>
            <a:endParaRPr b="1" sz="21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691825" y="959600"/>
            <a:ext cx="587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Re-imagines “clients” as investors with a stake in the artist’s creative success; invest in their passion projects to contribute creative ideas</a:t>
            </a:r>
            <a:endParaRPr i="1" sz="11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5" name="Google Shape;575;p47"/>
          <p:cNvGrpSpPr/>
          <p:nvPr/>
        </p:nvGrpSpPr>
        <p:grpSpPr>
          <a:xfrm>
            <a:off x="456200" y="1847975"/>
            <a:ext cx="4940700" cy="631500"/>
            <a:chOff x="456200" y="2076575"/>
            <a:chExt cx="4940700" cy="631500"/>
          </a:xfrm>
        </p:grpSpPr>
        <p:sp>
          <p:nvSpPr>
            <p:cNvPr id="576" name="Google Shape;576;p47"/>
            <p:cNvSpPr txBox="1"/>
            <p:nvPr/>
          </p:nvSpPr>
          <p:spPr>
            <a:xfrm>
              <a:off x="1099400" y="2076575"/>
              <a:ext cx="42975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Create a concept for a musical project </a:t>
              </a:r>
              <a:br>
                <a:rPr b="1" lang="en" sz="1350"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and release it to the TUNEstart platform</a:t>
              </a:r>
              <a:endParaRPr b="1" sz="1350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456200" y="2096575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78" name="Google Shape;578;p47"/>
          <p:cNvGrpSpPr/>
          <p:nvPr/>
        </p:nvGrpSpPr>
        <p:grpSpPr>
          <a:xfrm>
            <a:off x="456200" y="2857800"/>
            <a:ext cx="6241800" cy="631500"/>
            <a:chOff x="456200" y="2934000"/>
            <a:chExt cx="6241800" cy="631500"/>
          </a:xfrm>
        </p:grpSpPr>
        <p:sp>
          <p:nvSpPr>
            <p:cNvPr id="579" name="Google Shape;579;p47"/>
            <p:cNvSpPr/>
            <p:nvPr/>
          </p:nvSpPr>
          <p:spPr>
            <a:xfrm>
              <a:off x="456200" y="2955100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0" name="Google Shape;580;p47"/>
            <p:cNvSpPr txBox="1"/>
            <p:nvPr/>
          </p:nvSpPr>
          <p:spPr>
            <a:xfrm>
              <a:off x="1099400" y="2934000"/>
              <a:ext cx="55986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“Clients” back the project with donations </a:t>
              </a:r>
              <a:b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for chance to contribute creatively</a:t>
              </a:r>
              <a:endParaRPr b="1"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81" name="Google Shape;581;p47"/>
          <p:cNvGrpSpPr/>
          <p:nvPr/>
        </p:nvGrpSpPr>
        <p:grpSpPr>
          <a:xfrm>
            <a:off x="456200" y="3801600"/>
            <a:ext cx="4940700" cy="631500"/>
            <a:chOff x="456200" y="3801600"/>
            <a:chExt cx="4940700" cy="631500"/>
          </a:xfrm>
        </p:grpSpPr>
        <p:sp>
          <p:nvSpPr>
            <p:cNvPr id="582" name="Google Shape;582;p47"/>
            <p:cNvSpPr/>
            <p:nvPr/>
          </p:nvSpPr>
          <p:spPr>
            <a:xfrm>
              <a:off x="456200" y="3813624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3" name="Google Shape;583;p47"/>
            <p:cNvSpPr txBox="1"/>
            <p:nvPr/>
          </p:nvSpPr>
          <p:spPr>
            <a:xfrm>
              <a:off x="1099400" y="3801600"/>
              <a:ext cx="42975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”Clients” are invested in the artist’s success</a:t>
              </a:r>
              <a:endParaRPr b="1" sz="1350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latin typeface="DM Sans"/>
                  <a:ea typeface="DM Sans"/>
                  <a:cs typeface="DM Sans"/>
                  <a:sym typeface="DM Sans"/>
                </a:rPr>
                <a:t>because they are given a stake in it.</a:t>
              </a:r>
              <a:endParaRPr b="1"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584" name="Google Shape;584;p47"/>
          <p:cNvPicPr preferRelativeResize="0"/>
          <p:nvPr/>
        </p:nvPicPr>
        <p:blipFill rotWithShape="1">
          <a:blip r:embed="rId4">
            <a:alphaModFix amt="67000"/>
          </a:blip>
          <a:srcRect b="5743" l="7708" r="48644" t="16742"/>
          <a:stretch/>
        </p:blipFill>
        <p:spPr>
          <a:xfrm>
            <a:off x="5437375" y="1498400"/>
            <a:ext cx="3175152" cy="31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48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48"/>
          <p:cNvGrpSpPr/>
          <p:nvPr/>
        </p:nvGrpSpPr>
        <p:grpSpPr>
          <a:xfrm>
            <a:off x="874800" y="3545150"/>
            <a:ext cx="7385700" cy="1226975"/>
            <a:chOff x="456200" y="3493225"/>
            <a:chExt cx="7385700" cy="1226975"/>
          </a:xfrm>
        </p:grpSpPr>
        <p:sp>
          <p:nvSpPr>
            <p:cNvPr id="591" name="Google Shape;591;p48"/>
            <p:cNvSpPr/>
            <p:nvPr/>
          </p:nvSpPr>
          <p:spPr>
            <a:xfrm>
              <a:off x="456200" y="3552925"/>
              <a:ext cx="44400" cy="375900"/>
            </a:xfrm>
            <a:prstGeom prst="rect">
              <a:avLst/>
            </a:prstGeom>
            <a:solidFill>
              <a:srgbClr val="6734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92" name="Google Shape;592;p48"/>
            <p:cNvSpPr txBox="1"/>
            <p:nvPr/>
          </p:nvSpPr>
          <p:spPr>
            <a:xfrm>
              <a:off x="615625" y="3493225"/>
              <a:ext cx="7180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Assumption</a:t>
              </a:r>
              <a:endParaRPr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593" name="Google Shape;593;p48"/>
            <p:cNvSpPr txBox="1"/>
            <p:nvPr/>
          </p:nvSpPr>
          <p:spPr>
            <a:xfrm>
              <a:off x="473600" y="4104600"/>
              <a:ext cx="736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People will be interested in funding </a:t>
              </a:r>
              <a:r>
                <a:rPr b="1" lang="en" u="sng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smaller, unknown</a:t>
              </a:r>
              <a:r>
                <a:rPr b="1" lang="en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 artists in the scope of artists with more following </a:t>
              </a:r>
              <a:r>
                <a:rPr b="1" lang="en" u="sng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IF they can have more creative involvement</a:t>
              </a:r>
              <a:r>
                <a:rPr b="1" lang="en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94" name="Google Shape;594;p48"/>
          <p:cNvGrpSpPr/>
          <p:nvPr/>
        </p:nvGrpSpPr>
        <p:grpSpPr>
          <a:xfrm>
            <a:off x="883500" y="1850550"/>
            <a:ext cx="7385700" cy="1226975"/>
            <a:chOff x="464900" y="1830125"/>
            <a:chExt cx="7385700" cy="1226975"/>
          </a:xfrm>
        </p:grpSpPr>
        <p:sp>
          <p:nvSpPr>
            <p:cNvPr id="595" name="Google Shape;595;p48"/>
            <p:cNvSpPr/>
            <p:nvPr/>
          </p:nvSpPr>
          <p:spPr>
            <a:xfrm>
              <a:off x="464900" y="1889825"/>
              <a:ext cx="44400" cy="375900"/>
            </a:xfrm>
            <a:prstGeom prst="rect">
              <a:avLst/>
            </a:prstGeom>
            <a:solidFill>
              <a:srgbClr val="ECD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96" name="Google Shape;596;p48"/>
            <p:cNvSpPr txBox="1"/>
            <p:nvPr/>
          </p:nvSpPr>
          <p:spPr>
            <a:xfrm>
              <a:off x="624325" y="1830125"/>
              <a:ext cx="7180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B7B7B7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Assumption</a:t>
              </a:r>
              <a:endParaRPr sz="2200">
                <a:solidFill>
                  <a:srgbClr val="B7B7B7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597" name="Google Shape;597;p48"/>
            <p:cNvSpPr txBox="1"/>
            <p:nvPr/>
          </p:nvSpPr>
          <p:spPr>
            <a:xfrm>
              <a:off x="482300" y="2441500"/>
              <a:ext cx="736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7B7B7"/>
                  </a:solidFill>
                  <a:latin typeface="DM Sans"/>
                  <a:ea typeface="DM Sans"/>
                  <a:cs typeface="DM Sans"/>
                  <a:sym typeface="DM Sans"/>
                </a:rPr>
                <a:t>People will trust the posters are genuine about investing the crowdsourced funds into passion projects they posted about if they know the story behind it</a:t>
              </a:r>
              <a:endParaRPr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98" name="Google Shape;598;p48"/>
          <p:cNvGrpSpPr/>
          <p:nvPr/>
        </p:nvGrpSpPr>
        <p:grpSpPr>
          <a:xfrm>
            <a:off x="883500" y="371350"/>
            <a:ext cx="7385700" cy="1011575"/>
            <a:chOff x="464900" y="319425"/>
            <a:chExt cx="7385700" cy="1011575"/>
          </a:xfrm>
        </p:grpSpPr>
        <p:sp>
          <p:nvSpPr>
            <p:cNvPr id="599" name="Google Shape;599;p48"/>
            <p:cNvSpPr/>
            <p:nvPr/>
          </p:nvSpPr>
          <p:spPr>
            <a:xfrm>
              <a:off x="464900" y="379125"/>
              <a:ext cx="44400" cy="375900"/>
            </a:xfrm>
            <a:prstGeom prst="rect">
              <a:avLst/>
            </a:prstGeom>
            <a:solidFill>
              <a:srgbClr val="ECD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600" name="Google Shape;600;p48"/>
            <p:cNvSpPr txBox="1"/>
            <p:nvPr/>
          </p:nvSpPr>
          <p:spPr>
            <a:xfrm>
              <a:off x="624325" y="319425"/>
              <a:ext cx="71805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B7B7B7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Assumption</a:t>
              </a:r>
              <a:endParaRPr sz="2200">
                <a:solidFill>
                  <a:srgbClr val="B7B7B7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601" name="Google Shape;601;p48"/>
            <p:cNvSpPr txBox="1"/>
            <p:nvPr/>
          </p:nvSpPr>
          <p:spPr>
            <a:xfrm>
              <a:off x="482300" y="930800"/>
              <a:ext cx="736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7B7B7"/>
                  </a:solidFill>
                  <a:latin typeface="DM Sans"/>
                  <a:ea typeface="DM Sans"/>
                  <a:cs typeface="DM Sans"/>
                  <a:sym typeface="DM Sans"/>
                </a:rPr>
                <a:t>Artists will be willing to share creative control of their project in return for funding</a:t>
              </a:r>
              <a:endParaRPr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49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00" y="3096127"/>
            <a:ext cx="3184400" cy="178223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60000" dist="19050">
              <a:srgbClr val="000000">
                <a:alpha val="12000"/>
              </a:srgbClr>
            </a:outerShdw>
          </a:effectLst>
        </p:spPr>
      </p:pic>
      <p:pic>
        <p:nvPicPr>
          <p:cNvPr id="608" name="Google Shape;60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875" y="543075"/>
            <a:ext cx="3184401" cy="1787969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5460000" dist="19050">
              <a:srgbClr val="000000">
                <a:alpha val="12000"/>
              </a:srgbClr>
            </a:outerShdw>
          </a:effectLst>
        </p:spPr>
      </p:pic>
      <p:sp>
        <p:nvSpPr>
          <p:cNvPr id="609" name="Google Shape;609;p49"/>
          <p:cNvSpPr txBox="1"/>
          <p:nvPr/>
        </p:nvSpPr>
        <p:spPr>
          <a:xfrm>
            <a:off x="615625" y="288375"/>
            <a:ext cx="4372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TUNEstart</a:t>
            </a:r>
            <a:b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Assumption Tested: 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People will be interested in funding 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smaller, unknown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artists in the scope of artists with more following if they can have </a:t>
            </a:r>
            <a:r>
              <a:rPr lang="en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more creative involvement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0" name="Google Shape;610;p49"/>
          <p:cNvSpPr/>
          <p:nvPr/>
        </p:nvSpPr>
        <p:spPr>
          <a:xfrm>
            <a:off x="456200" y="384550"/>
            <a:ext cx="44400" cy="12189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11" name="Google Shape;611;p49"/>
          <p:cNvSpPr txBox="1"/>
          <p:nvPr/>
        </p:nvSpPr>
        <p:spPr>
          <a:xfrm>
            <a:off x="500600" y="2260600"/>
            <a:ext cx="287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6734C5"/>
                </a:solidFill>
                <a:latin typeface="Reenie Beanie"/>
                <a:ea typeface="Reenie Beanie"/>
                <a:cs typeface="Reenie Beanie"/>
                <a:sym typeface="Reenie Beanie"/>
              </a:rPr>
              <a:t>Small creator</a:t>
            </a:r>
            <a:endParaRPr b="1" i="1" sz="2200">
              <a:solidFill>
                <a:srgbClr val="6734C5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612" name="Google Shape;612;p49"/>
          <p:cNvSpPr txBox="1"/>
          <p:nvPr/>
        </p:nvSpPr>
        <p:spPr>
          <a:xfrm>
            <a:off x="6920450" y="2870200"/>
            <a:ext cx="287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6734C5"/>
                </a:solidFill>
                <a:latin typeface="Reenie Beanie"/>
                <a:ea typeface="Reenie Beanie"/>
                <a:cs typeface="Reenie Beanie"/>
                <a:sym typeface="Reenie Beanie"/>
              </a:rPr>
              <a:t>Large creator</a:t>
            </a:r>
            <a:endParaRPr b="1" i="1" sz="2200">
              <a:solidFill>
                <a:srgbClr val="6734C5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613" name="Google Shape;613;p49"/>
          <p:cNvSpPr/>
          <p:nvPr/>
        </p:nvSpPr>
        <p:spPr>
          <a:xfrm>
            <a:off x="1070550" y="2692000"/>
            <a:ext cx="193107" cy="404125"/>
          </a:xfrm>
          <a:custGeom>
            <a:rect b="b" l="l" r="r" t="t"/>
            <a:pathLst>
              <a:path extrusionOk="0" h="61722" w="37442">
                <a:moveTo>
                  <a:pt x="1247" y="0"/>
                </a:moveTo>
                <a:cubicBezTo>
                  <a:pt x="1247" y="9653"/>
                  <a:pt x="-1642" y="19874"/>
                  <a:pt x="1628" y="28956"/>
                </a:cubicBezTo>
                <a:cubicBezTo>
                  <a:pt x="7109" y="44180"/>
                  <a:pt x="23814" y="53000"/>
                  <a:pt x="37442" y="61722"/>
                </a:cubicBezTo>
              </a:path>
            </a:pathLst>
          </a:custGeom>
          <a:noFill/>
          <a:ln cap="flat" cmpd="sng" w="19050">
            <a:solidFill>
              <a:srgbClr val="6734C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4" name="Google Shape;614;p49"/>
          <p:cNvSpPr/>
          <p:nvPr/>
        </p:nvSpPr>
        <p:spPr>
          <a:xfrm rot="-8671808">
            <a:off x="7885131" y="2211411"/>
            <a:ext cx="193090" cy="746904"/>
          </a:xfrm>
          <a:custGeom>
            <a:rect b="b" l="l" r="r" t="t"/>
            <a:pathLst>
              <a:path extrusionOk="0" h="61722" w="37442">
                <a:moveTo>
                  <a:pt x="1247" y="0"/>
                </a:moveTo>
                <a:cubicBezTo>
                  <a:pt x="1247" y="9653"/>
                  <a:pt x="-1642" y="19874"/>
                  <a:pt x="1628" y="28956"/>
                </a:cubicBezTo>
                <a:cubicBezTo>
                  <a:pt x="7109" y="44180"/>
                  <a:pt x="23814" y="53000"/>
                  <a:pt x="37442" y="61722"/>
                </a:cubicBezTo>
              </a:path>
            </a:pathLst>
          </a:custGeom>
          <a:noFill/>
          <a:ln cap="flat" cmpd="sng" w="19050">
            <a:solidFill>
              <a:srgbClr val="6734C5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615" name="Google Shape;61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0600" y="2209950"/>
            <a:ext cx="3160349" cy="176634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000000">
                <a:alpha val="12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50"/>
          <p:cNvPicPr preferRelativeResize="0"/>
          <p:nvPr/>
        </p:nvPicPr>
        <p:blipFill rotWithShape="1">
          <a:blip r:embed="rId3">
            <a:alphaModFix amt="10000"/>
          </a:blip>
          <a:srcRect b="20720" l="0" r="0" t="-207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0"/>
          <p:cNvSpPr/>
          <p:nvPr/>
        </p:nvSpPr>
        <p:spPr>
          <a:xfrm>
            <a:off x="330200" y="3679825"/>
            <a:ext cx="3950700" cy="1123800"/>
          </a:xfrm>
          <a:prstGeom prst="roundRect">
            <a:avLst>
              <a:gd fmla="val 16667" name="adj"/>
            </a:avLst>
          </a:prstGeom>
          <a:solidFill>
            <a:srgbClr val="E5D9FF"/>
          </a:solidFill>
          <a:ln cap="flat" cmpd="sng" w="9525">
            <a:solidFill>
              <a:srgbClr val="6734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00" y="1355925"/>
            <a:ext cx="3950700" cy="220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23" name="Google Shape;623;p50"/>
          <p:cNvSpPr txBox="1"/>
          <p:nvPr/>
        </p:nvSpPr>
        <p:spPr>
          <a:xfrm>
            <a:off x="387350" y="3709150"/>
            <a:ext cx="335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MICHAEL M.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b="1" i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Stanford Sophomore</a:t>
            </a:r>
            <a:endParaRPr b="1" i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b="1" i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EarthSys Major</a:t>
            </a:r>
            <a:endParaRPr b="1" i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b="1" i="1"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Amateur Guitarist</a:t>
            </a:r>
            <a:endParaRPr b="1" i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24" name="Google Shape;624;p50"/>
          <p:cNvGrpSpPr/>
          <p:nvPr/>
        </p:nvGrpSpPr>
        <p:grpSpPr>
          <a:xfrm>
            <a:off x="4648475" y="1051125"/>
            <a:ext cx="4126200" cy="831300"/>
            <a:chOff x="4645025" y="1183825"/>
            <a:chExt cx="4126200" cy="831300"/>
          </a:xfrm>
        </p:grpSpPr>
        <p:sp>
          <p:nvSpPr>
            <p:cNvPr id="625" name="Google Shape;625;p50"/>
            <p:cNvSpPr txBox="1"/>
            <p:nvPr/>
          </p:nvSpPr>
          <p:spPr>
            <a:xfrm>
              <a:off x="5330825" y="1183825"/>
              <a:ext cx="3440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Lower contribution tiers increased willingness to donate! → </a:t>
              </a: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half-confirmed assumption</a:t>
              </a:r>
              <a:endParaRPr b="1"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26" name="Google Shape;626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45025" y="1335175"/>
              <a:ext cx="541300" cy="54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50"/>
          <p:cNvSpPr/>
          <p:nvPr/>
        </p:nvSpPr>
        <p:spPr>
          <a:xfrm>
            <a:off x="456200" y="422650"/>
            <a:ext cx="44400" cy="5412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28" name="Google Shape;628;p50"/>
          <p:cNvSpPr txBox="1"/>
          <p:nvPr/>
        </p:nvSpPr>
        <p:spPr>
          <a:xfrm>
            <a:off x="615625" y="324850"/>
            <a:ext cx="7334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TUNESTART</a:t>
            </a:r>
            <a:r>
              <a:rPr b="1"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EXPERIENCE PROTOTYPE RESULTS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M Sans"/>
                <a:ea typeface="DM Sans"/>
                <a:cs typeface="DM Sans"/>
                <a:sym typeface="DM Sans"/>
              </a:rPr>
              <a:t>Results</a:t>
            </a:r>
            <a:endParaRPr b="1" sz="3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29" name="Google Shape;629;p50"/>
          <p:cNvGrpSpPr/>
          <p:nvPr/>
        </p:nvGrpSpPr>
        <p:grpSpPr>
          <a:xfrm>
            <a:off x="4656163" y="2119610"/>
            <a:ext cx="4110825" cy="615600"/>
            <a:chOff x="4663850" y="1389125"/>
            <a:chExt cx="4110825" cy="615600"/>
          </a:xfrm>
        </p:grpSpPr>
        <p:sp>
          <p:nvSpPr>
            <p:cNvPr id="630" name="Google Shape;630;p50"/>
            <p:cNvSpPr txBox="1"/>
            <p:nvPr/>
          </p:nvSpPr>
          <p:spPr>
            <a:xfrm>
              <a:off x="5334275" y="1389125"/>
              <a:ext cx="3440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Michael couldn’t trust the music </a:t>
              </a: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quality of small creators 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31" name="Google Shape;631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63850" y="1449275"/>
              <a:ext cx="4953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2" name="Google Shape;632;p50"/>
          <p:cNvGrpSpPr/>
          <p:nvPr/>
        </p:nvGrpSpPr>
        <p:grpSpPr>
          <a:xfrm>
            <a:off x="4698361" y="3828800"/>
            <a:ext cx="4045502" cy="681000"/>
            <a:chOff x="4698361" y="3828800"/>
            <a:chExt cx="4045502" cy="681000"/>
          </a:xfrm>
        </p:grpSpPr>
        <p:sp>
          <p:nvSpPr>
            <p:cNvPr id="633" name="Google Shape;633;p50"/>
            <p:cNvSpPr txBox="1"/>
            <p:nvPr/>
          </p:nvSpPr>
          <p:spPr>
            <a:xfrm>
              <a:off x="5303463" y="3861488"/>
              <a:ext cx="3440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People need to hear samples</a:t>
              </a:r>
              <a:b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otherwise, nothing matters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34" name="Google Shape;634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98361" y="3828800"/>
              <a:ext cx="444072" cy="681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5" name="Google Shape;635;p50"/>
          <p:cNvGrpSpPr/>
          <p:nvPr/>
        </p:nvGrpSpPr>
        <p:grpSpPr>
          <a:xfrm>
            <a:off x="4794600" y="2972395"/>
            <a:ext cx="3980075" cy="619220"/>
            <a:chOff x="4794600" y="3033425"/>
            <a:chExt cx="3980075" cy="619220"/>
          </a:xfrm>
        </p:grpSpPr>
        <p:sp>
          <p:nvSpPr>
            <p:cNvPr id="636" name="Google Shape;636;p50"/>
            <p:cNvSpPr txBox="1"/>
            <p:nvPr/>
          </p:nvSpPr>
          <p:spPr>
            <a:xfrm>
              <a:off x="5334275" y="3033425"/>
              <a:ext cx="3440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Music dabblers</a:t>
              </a: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b="1" lang="en">
                  <a:highlight>
                    <a:srgbClr val="E5D9FF"/>
                  </a:highlight>
                  <a:latin typeface="DM Sans"/>
                  <a:ea typeface="DM Sans"/>
                  <a:cs typeface="DM Sans"/>
                  <a:sym typeface="DM Sans"/>
                </a:rPr>
                <a:t>prefer giving to small artists</a:t>
              </a:r>
              <a:r>
                <a:rPr b="1" lang="en"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because they can relate</a:t>
              </a:r>
              <a:endParaRPr>
                <a:highlight>
                  <a:srgbClr val="E5D9FF"/>
                </a:highlight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37" name="Google Shape;637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794600" y="3037039"/>
              <a:ext cx="251575" cy="6156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" name="Google Shape;638;p50"/>
          <p:cNvGrpSpPr/>
          <p:nvPr/>
        </p:nvGrpSpPr>
        <p:grpSpPr>
          <a:xfrm>
            <a:off x="2795500" y="1891750"/>
            <a:ext cx="3930750" cy="745800"/>
            <a:chOff x="330200" y="2051050"/>
            <a:chExt cx="3930750" cy="745800"/>
          </a:xfrm>
        </p:grpSpPr>
        <p:sp>
          <p:nvSpPr>
            <p:cNvPr id="639" name="Google Shape;639;p50"/>
            <p:cNvSpPr/>
            <p:nvPr/>
          </p:nvSpPr>
          <p:spPr>
            <a:xfrm>
              <a:off x="330200" y="2051050"/>
              <a:ext cx="3930600" cy="738900"/>
            </a:xfrm>
            <a:prstGeom prst="wedgeRoundRectCallout">
              <a:avLst>
                <a:gd fmla="val -34006" name="adj1"/>
                <a:gd fmla="val 85353" name="adj2"/>
                <a:gd fmla="val 0" name="adj3"/>
              </a:avLst>
            </a:prstGeom>
            <a:solidFill>
              <a:schemeClr val="lt2"/>
            </a:solidFill>
            <a:ln>
              <a:noFill/>
            </a:ln>
            <a:effectLst>
              <a:outerShdw blurRad="471488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0"/>
            <p:cNvSpPr txBox="1"/>
            <p:nvPr/>
          </p:nvSpPr>
          <p:spPr>
            <a:xfrm>
              <a:off x="539750" y="2057950"/>
              <a:ext cx="3721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DM Sans"/>
                  <a:ea typeface="DM Sans"/>
                  <a:cs typeface="DM Sans"/>
                  <a:sym typeface="DM Sans"/>
                </a:rPr>
                <a:t>Lots of kids these days are like Josh Prime… </a:t>
              </a:r>
              <a:r>
                <a:rPr lang="en" sz="1200">
                  <a:latin typeface="DM Sans"/>
                  <a:ea typeface="DM Sans"/>
                  <a:cs typeface="DM Sans"/>
                  <a:sym typeface="DM Sans"/>
                </a:rPr>
                <a:t>Obviously everyone starts somewhere, but it all comes down to </a:t>
              </a:r>
              <a:r>
                <a:rPr b="1" lang="en" sz="1200">
                  <a:latin typeface="DM Sans"/>
                  <a:ea typeface="DM Sans"/>
                  <a:cs typeface="DM Sans"/>
                  <a:sym typeface="DM Sans"/>
                </a:rPr>
                <a:t>what his music sounds like</a:t>
              </a:r>
              <a:endParaRPr b="1"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1"/>
          <p:cNvSpPr txBox="1"/>
          <p:nvPr/>
        </p:nvSpPr>
        <p:spPr>
          <a:xfrm>
            <a:off x="615625" y="324850"/>
            <a:ext cx="8309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Evaluating the solutions</a:t>
            </a:r>
            <a:r>
              <a:rPr lang="en"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r>
              <a:rPr lang="en" sz="17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(we’d love to hear your input!)</a:t>
            </a:r>
            <a:endParaRPr sz="17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46" name="Google Shape;646;p51"/>
          <p:cNvSpPr/>
          <p:nvPr/>
        </p:nvSpPr>
        <p:spPr>
          <a:xfrm>
            <a:off x="456200" y="384550"/>
            <a:ext cx="44400" cy="3759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647" name="Google Shape;647;p51"/>
          <p:cNvGraphicFramePr/>
          <p:nvPr/>
        </p:nvGraphicFramePr>
        <p:xfrm>
          <a:off x="500600" y="8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{197FE1F2-6E0C-4538-9AD2-2A7CCFFFF46F}</a:tableStyleId>
              </a:tblPr>
              <a:tblGrid>
                <a:gridCol w="1975175"/>
                <a:gridCol w="2265050"/>
                <a:gridCol w="2486825"/>
                <a:gridCol w="1581950"/>
              </a:tblGrid>
              <a:tr h="7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6734C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Frequency</a:t>
                      </a:r>
                      <a:endParaRPr b="1" sz="1500">
                        <a:solidFill>
                          <a:srgbClr val="6734C5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How often does the problem it solves occur?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6734C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Density</a:t>
                      </a:r>
                      <a:endParaRPr b="1" sz="1500">
                        <a:solidFill>
                          <a:srgbClr val="6734C5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 lots of people experience it?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6734C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Interest</a:t>
                      </a:r>
                      <a:endParaRPr b="1" sz="1500">
                        <a:solidFill>
                          <a:srgbClr val="6734C5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Average of our interest ratings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</a:tr>
              <a:tr h="9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Collab-lance</a:t>
                      </a:r>
                      <a:endParaRPr b="1" sz="15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Matching for projects to relieve qualms associated with freelancing </a:t>
                      </a:r>
                      <a:endParaRPr b="1" i="1" sz="1100">
                        <a:solidFill>
                          <a:srgbClr val="99999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 full-time freelancers; on every order that supports their livelihood.</a:t>
                      </a:r>
                      <a:endParaRPr b="1" i="1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All freelancers we expressed this internal conflict; there are 80,000+ freelancers in US and Canada (</a:t>
                      </a:r>
                      <a:r>
                        <a:rPr b="1" i="1" lang="en" sz="1100" u="sng">
                          <a:solidFill>
                            <a:schemeClr val="hlink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  <a:hlinkClick r:id="rId3"/>
                        </a:rPr>
                        <a:t>afm.org</a:t>
                      </a: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)</a:t>
                      </a:r>
                      <a:endParaRPr i="1" sz="1100">
                        <a:solidFill>
                          <a:srgbClr val="99999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93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30-second playground</a:t>
                      </a:r>
                      <a:endParaRPr b="1" sz="15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Network playfully, musically, non-tediously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Low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Networking is not on everyone’s mind, so feeling of tediousness not as prevalent.</a:t>
                      </a:r>
                      <a:endParaRPr i="1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Medium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Based on interviews, it seems that need to network is not AS prevalent in producers.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91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TUNEstart</a:t>
                      </a:r>
                      <a:endParaRPr b="1" sz="17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Give clients a stake in the creative success of freelancers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 full-time freelancers; on every order that supports their livelihood.</a:t>
                      </a:r>
                      <a:endParaRPr b="1" i="1" sz="1100">
                        <a:solidFill>
                          <a:srgbClr val="99999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All freelancers we expressed this internal conflict; there are 80,000+ freelancers in US and Canada (</a:t>
                      </a:r>
                      <a:r>
                        <a:rPr b="1" i="1" lang="en" sz="1100" u="sng">
                          <a:solidFill>
                            <a:schemeClr val="hlink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  <a:hlinkClick r:id="rId4"/>
                        </a:rPr>
                        <a:t>afm.org</a:t>
                      </a: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48" name="Google Shape;648;p51"/>
          <p:cNvGrpSpPr/>
          <p:nvPr/>
        </p:nvGrpSpPr>
        <p:grpSpPr>
          <a:xfrm>
            <a:off x="7529500" y="1965325"/>
            <a:ext cx="923845" cy="219000"/>
            <a:chOff x="2654300" y="1765300"/>
            <a:chExt cx="923845" cy="219000"/>
          </a:xfrm>
        </p:grpSpPr>
        <p:sp>
          <p:nvSpPr>
            <p:cNvPr id="649" name="Google Shape;649;p51"/>
            <p:cNvSpPr/>
            <p:nvPr/>
          </p:nvSpPr>
          <p:spPr>
            <a:xfrm>
              <a:off x="2654300" y="1765300"/>
              <a:ext cx="224700" cy="219000"/>
            </a:xfrm>
            <a:prstGeom prst="ellipse">
              <a:avLst/>
            </a:prstGeom>
            <a:solidFill>
              <a:srgbClr val="71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3003873" y="1765300"/>
              <a:ext cx="224700" cy="219000"/>
            </a:xfrm>
            <a:prstGeom prst="ellipse">
              <a:avLst/>
            </a:prstGeom>
            <a:solidFill>
              <a:srgbClr val="71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3353445" y="1765300"/>
              <a:ext cx="224700" cy="219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51"/>
          <p:cNvGrpSpPr/>
          <p:nvPr/>
        </p:nvGrpSpPr>
        <p:grpSpPr>
          <a:xfrm>
            <a:off x="7529500" y="3003550"/>
            <a:ext cx="923845" cy="219000"/>
            <a:chOff x="2654300" y="1765300"/>
            <a:chExt cx="923845" cy="219000"/>
          </a:xfrm>
        </p:grpSpPr>
        <p:sp>
          <p:nvSpPr>
            <p:cNvPr id="653" name="Google Shape;653;p51"/>
            <p:cNvSpPr/>
            <p:nvPr/>
          </p:nvSpPr>
          <p:spPr>
            <a:xfrm>
              <a:off x="2654300" y="1765300"/>
              <a:ext cx="224700" cy="219000"/>
            </a:xfrm>
            <a:prstGeom prst="ellipse">
              <a:avLst/>
            </a:prstGeom>
            <a:solidFill>
              <a:srgbClr val="67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3003873" y="1765300"/>
              <a:ext cx="224700" cy="219000"/>
            </a:xfrm>
            <a:prstGeom prst="ellipse">
              <a:avLst/>
            </a:prstGeom>
            <a:solidFill>
              <a:srgbClr val="67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3353445" y="1765300"/>
              <a:ext cx="224700" cy="219000"/>
            </a:xfrm>
            <a:prstGeom prst="ellipse">
              <a:avLst/>
            </a:prstGeom>
            <a:solidFill>
              <a:srgbClr val="67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51"/>
          <p:cNvGrpSpPr/>
          <p:nvPr/>
        </p:nvGrpSpPr>
        <p:grpSpPr>
          <a:xfrm>
            <a:off x="7529500" y="4173975"/>
            <a:ext cx="923845" cy="219000"/>
            <a:chOff x="2654300" y="1765300"/>
            <a:chExt cx="923845" cy="219000"/>
          </a:xfrm>
        </p:grpSpPr>
        <p:sp>
          <p:nvSpPr>
            <p:cNvPr id="657" name="Google Shape;657;p51"/>
            <p:cNvSpPr/>
            <p:nvPr/>
          </p:nvSpPr>
          <p:spPr>
            <a:xfrm>
              <a:off x="2654300" y="1765300"/>
              <a:ext cx="224700" cy="219000"/>
            </a:xfrm>
            <a:prstGeom prst="ellipse">
              <a:avLst/>
            </a:prstGeom>
            <a:solidFill>
              <a:srgbClr val="71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3003873" y="1765300"/>
              <a:ext cx="224700" cy="219000"/>
            </a:xfrm>
            <a:prstGeom prst="ellipse">
              <a:avLst/>
            </a:prstGeom>
            <a:solidFill>
              <a:srgbClr val="71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3353445" y="1765300"/>
              <a:ext cx="224700" cy="219000"/>
            </a:xfrm>
            <a:prstGeom prst="ellipse">
              <a:avLst/>
            </a:prstGeom>
            <a:solidFill>
              <a:srgbClr val="67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51"/>
          <p:cNvSpPr/>
          <p:nvPr/>
        </p:nvSpPr>
        <p:spPr>
          <a:xfrm>
            <a:off x="434975" y="860425"/>
            <a:ext cx="8496300" cy="2789100"/>
          </a:xfrm>
          <a:prstGeom prst="rect">
            <a:avLst/>
          </a:prstGeom>
          <a:solidFill>
            <a:srgbClr val="FFFFFF">
              <a:alpha val="698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1"/>
          <p:cNvSpPr/>
          <p:nvPr/>
        </p:nvSpPr>
        <p:spPr>
          <a:xfrm>
            <a:off x="500600" y="3697825"/>
            <a:ext cx="8364000" cy="107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734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929575" y="2150850"/>
            <a:ext cx="790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initial POV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-119050" y="2997075"/>
            <a:ext cx="9360483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C587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Google Shape;86;p16"/>
          <p:cNvSpPr/>
          <p:nvPr/>
        </p:nvSpPr>
        <p:spPr>
          <a:xfrm>
            <a:off x="-10675" y="2847000"/>
            <a:ext cx="9425529" cy="875999"/>
          </a:xfrm>
          <a:custGeom>
            <a:rect b="b" l="l" r="r" t="t"/>
            <a:pathLst>
              <a:path extrusionOk="0" h="44923" w="367467">
                <a:moveTo>
                  <a:pt x="0" y="22714"/>
                </a:moveTo>
                <a:cubicBezTo>
                  <a:pt x="11109" y="21908"/>
                  <a:pt x="45263" y="17143"/>
                  <a:pt x="66655" y="17877"/>
                </a:cubicBezTo>
                <a:cubicBezTo>
                  <a:pt x="88047" y="18611"/>
                  <a:pt x="111640" y="22702"/>
                  <a:pt x="128352" y="27119"/>
                </a:cubicBezTo>
                <a:cubicBezTo>
                  <a:pt x="145064" y="31536"/>
                  <a:pt x="145031" y="48110"/>
                  <a:pt x="166927" y="44381"/>
                </a:cubicBezTo>
                <a:cubicBezTo>
                  <a:pt x="188823" y="40652"/>
                  <a:pt x="233986" y="6840"/>
                  <a:pt x="259730" y="4743"/>
                </a:cubicBezTo>
                <a:cubicBezTo>
                  <a:pt x="285474" y="2646"/>
                  <a:pt x="304296" y="32531"/>
                  <a:pt x="321389" y="31797"/>
                </a:cubicBezTo>
                <a:cubicBezTo>
                  <a:pt x="338482" y="31063"/>
                  <a:pt x="354611" y="3110"/>
                  <a:pt x="362286" y="338"/>
                </a:cubicBezTo>
                <a:cubicBezTo>
                  <a:pt x="369961" y="-2434"/>
                  <a:pt x="366579" y="12693"/>
                  <a:pt x="367438" y="15164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Google Shape;87;p16"/>
          <p:cNvSpPr/>
          <p:nvPr/>
        </p:nvSpPr>
        <p:spPr>
          <a:xfrm>
            <a:off x="-343550" y="3262488"/>
            <a:ext cx="10883514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C587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2"/>
          <p:cNvSpPr txBox="1"/>
          <p:nvPr/>
        </p:nvSpPr>
        <p:spPr>
          <a:xfrm>
            <a:off x="615625" y="324850"/>
            <a:ext cx="8309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Evaluating the solutions</a:t>
            </a:r>
            <a:r>
              <a:rPr lang="en"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r>
              <a:rPr lang="en" sz="17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(we’d love to hear your input!)</a:t>
            </a:r>
            <a:endParaRPr sz="17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67" name="Google Shape;667;p52"/>
          <p:cNvSpPr/>
          <p:nvPr/>
        </p:nvSpPr>
        <p:spPr>
          <a:xfrm>
            <a:off x="456200" y="384550"/>
            <a:ext cx="44400" cy="3759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668" name="Google Shape;668;p52"/>
          <p:cNvGraphicFramePr/>
          <p:nvPr/>
        </p:nvGraphicFramePr>
        <p:xfrm>
          <a:off x="500600" y="8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{197FE1F2-6E0C-4538-9AD2-2A7CCFFFF46F}</a:tableStyleId>
              </a:tblPr>
              <a:tblGrid>
                <a:gridCol w="1975175"/>
                <a:gridCol w="2265050"/>
                <a:gridCol w="2486825"/>
                <a:gridCol w="1581950"/>
              </a:tblGrid>
              <a:tr h="7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6734C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Frequency</a:t>
                      </a:r>
                      <a:endParaRPr b="1" sz="1500">
                        <a:solidFill>
                          <a:srgbClr val="6734C5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How often does the problem it solves occur?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6734C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Density</a:t>
                      </a:r>
                      <a:endParaRPr b="1" sz="1500">
                        <a:solidFill>
                          <a:srgbClr val="6734C5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 lots of people experience it?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6734C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Interest</a:t>
                      </a:r>
                      <a:endParaRPr b="1" sz="1500">
                        <a:solidFill>
                          <a:srgbClr val="6734C5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Average of our interest ratings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</a:tr>
              <a:tr h="9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Collab-lance</a:t>
                      </a:r>
                      <a:endParaRPr b="1" sz="15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Matching for projects to relieve qualms associated with freelancing </a:t>
                      </a:r>
                      <a:endParaRPr b="1" i="1" sz="1100">
                        <a:solidFill>
                          <a:srgbClr val="99999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 full-time freelancers; on every order that supports their livelihood.</a:t>
                      </a:r>
                      <a:endParaRPr b="1" i="1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All freelancers we expressed this internal conflict; there are 80,000+ freelancers in US and Canada (</a:t>
                      </a:r>
                      <a:r>
                        <a:rPr b="1" i="1" lang="en" sz="1100" u="sng">
                          <a:solidFill>
                            <a:schemeClr val="hlink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  <a:hlinkClick r:id="rId3"/>
                        </a:rPr>
                        <a:t>afm.org</a:t>
                      </a: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)</a:t>
                      </a:r>
                      <a:endParaRPr i="1" sz="1100">
                        <a:solidFill>
                          <a:srgbClr val="99999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93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30-second playground</a:t>
                      </a:r>
                      <a:endParaRPr b="1" sz="15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Network playfully, musically, non-tediously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Low 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Networking is not on everyone’s mind, so feeling of tediousness not as prevalent.</a:t>
                      </a:r>
                      <a:endParaRPr i="1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Medium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Based on interviews, it seems that need to network is not AS prevalent in producers.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91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TUNEstart</a:t>
                      </a:r>
                      <a:endParaRPr b="1" sz="17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Give clients a stake in the creative success of freelancers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 full-time freelancers; on every order that supports their livelihood.</a:t>
                      </a:r>
                      <a:endParaRPr b="1" i="1" sz="1100">
                        <a:solidFill>
                          <a:srgbClr val="999999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</a:t>
                      </a:r>
                      <a:br>
                        <a:rPr b="1"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All freelancers we expressed this internal conflict; there are 80,000+ freelancers in US and Canada (</a:t>
                      </a:r>
                      <a:r>
                        <a:rPr b="1" i="1" lang="en" sz="1100" u="sng">
                          <a:solidFill>
                            <a:schemeClr val="hlink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  <a:hlinkClick r:id="rId4"/>
                        </a:rPr>
                        <a:t>afm.org</a:t>
                      </a:r>
                      <a:r>
                        <a:rPr b="1" i="1" lang="en" sz="1100">
                          <a:solidFill>
                            <a:srgbClr val="999999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69" name="Google Shape;669;p52"/>
          <p:cNvGrpSpPr/>
          <p:nvPr/>
        </p:nvGrpSpPr>
        <p:grpSpPr>
          <a:xfrm>
            <a:off x="7529500" y="1965325"/>
            <a:ext cx="923845" cy="219000"/>
            <a:chOff x="2654300" y="1765300"/>
            <a:chExt cx="923845" cy="219000"/>
          </a:xfrm>
        </p:grpSpPr>
        <p:sp>
          <p:nvSpPr>
            <p:cNvPr id="670" name="Google Shape;670;p52"/>
            <p:cNvSpPr/>
            <p:nvPr/>
          </p:nvSpPr>
          <p:spPr>
            <a:xfrm>
              <a:off x="2654300" y="1765300"/>
              <a:ext cx="224700" cy="219000"/>
            </a:xfrm>
            <a:prstGeom prst="ellipse">
              <a:avLst/>
            </a:prstGeom>
            <a:solidFill>
              <a:srgbClr val="71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3003873" y="1765300"/>
              <a:ext cx="224700" cy="219000"/>
            </a:xfrm>
            <a:prstGeom prst="ellipse">
              <a:avLst/>
            </a:prstGeom>
            <a:solidFill>
              <a:srgbClr val="71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3353445" y="1765300"/>
              <a:ext cx="224700" cy="219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52"/>
          <p:cNvGrpSpPr/>
          <p:nvPr/>
        </p:nvGrpSpPr>
        <p:grpSpPr>
          <a:xfrm>
            <a:off x="7529500" y="3003550"/>
            <a:ext cx="923845" cy="219000"/>
            <a:chOff x="2654300" y="1765300"/>
            <a:chExt cx="923845" cy="219000"/>
          </a:xfrm>
        </p:grpSpPr>
        <p:sp>
          <p:nvSpPr>
            <p:cNvPr id="674" name="Google Shape;674;p52"/>
            <p:cNvSpPr/>
            <p:nvPr/>
          </p:nvSpPr>
          <p:spPr>
            <a:xfrm>
              <a:off x="2654300" y="1765300"/>
              <a:ext cx="224700" cy="219000"/>
            </a:xfrm>
            <a:prstGeom prst="ellipse">
              <a:avLst/>
            </a:prstGeom>
            <a:solidFill>
              <a:srgbClr val="67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3003873" y="1765300"/>
              <a:ext cx="224700" cy="219000"/>
            </a:xfrm>
            <a:prstGeom prst="ellipse">
              <a:avLst/>
            </a:prstGeom>
            <a:solidFill>
              <a:srgbClr val="67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3353445" y="1765300"/>
              <a:ext cx="224700" cy="219000"/>
            </a:xfrm>
            <a:prstGeom prst="ellipse">
              <a:avLst/>
            </a:prstGeom>
            <a:solidFill>
              <a:srgbClr val="67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52"/>
          <p:cNvGrpSpPr/>
          <p:nvPr/>
        </p:nvGrpSpPr>
        <p:grpSpPr>
          <a:xfrm>
            <a:off x="7529500" y="4173975"/>
            <a:ext cx="923845" cy="219000"/>
            <a:chOff x="2654300" y="1765300"/>
            <a:chExt cx="923845" cy="219000"/>
          </a:xfrm>
        </p:grpSpPr>
        <p:sp>
          <p:nvSpPr>
            <p:cNvPr id="678" name="Google Shape;678;p52"/>
            <p:cNvSpPr/>
            <p:nvPr/>
          </p:nvSpPr>
          <p:spPr>
            <a:xfrm>
              <a:off x="2654300" y="1765300"/>
              <a:ext cx="224700" cy="219000"/>
            </a:xfrm>
            <a:prstGeom prst="ellipse">
              <a:avLst/>
            </a:prstGeom>
            <a:solidFill>
              <a:srgbClr val="71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2"/>
            <p:cNvSpPr/>
            <p:nvPr/>
          </p:nvSpPr>
          <p:spPr>
            <a:xfrm>
              <a:off x="3003873" y="1765300"/>
              <a:ext cx="224700" cy="219000"/>
            </a:xfrm>
            <a:prstGeom prst="ellipse">
              <a:avLst/>
            </a:prstGeom>
            <a:solidFill>
              <a:srgbClr val="71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3353445" y="1765300"/>
              <a:ext cx="224700" cy="219000"/>
            </a:xfrm>
            <a:prstGeom prst="ellipse">
              <a:avLst/>
            </a:prstGeom>
            <a:solidFill>
              <a:srgbClr val="6734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52"/>
          <p:cNvSpPr/>
          <p:nvPr/>
        </p:nvSpPr>
        <p:spPr>
          <a:xfrm>
            <a:off x="434975" y="860425"/>
            <a:ext cx="8496300" cy="2789100"/>
          </a:xfrm>
          <a:prstGeom prst="rect">
            <a:avLst/>
          </a:prstGeom>
          <a:solidFill>
            <a:srgbClr val="FFFFFF">
              <a:alpha val="698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2"/>
          <p:cNvSpPr/>
          <p:nvPr/>
        </p:nvSpPr>
        <p:spPr>
          <a:xfrm>
            <a:off x="500600" y="3697825"/>
            <a:ext cx="8364000" cy="107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734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2"/>
          <p:cNvSpPr/>
          <p:nvPr/>
        </p:nvSpPr>
        <p:spPr>
          <a:xfrm>
            <a:off x="3082925" y="2127250"/>
            <a:ext cx="4200600" cy="1347600"/>
          </a:xfrm>
          <a:prstGeom prst="wedgeRoundRectCallout">
            <a:avLst>
              <a:gd fmla="val 54711" name="adj1"/>
              <a:gd fmla="val 87812" name="adj2"/>
              <a:gd fmla="val 0" name="adj3"/>
            </a:avLst>
          </a:prstGeom>
          <a:solidFill>
            <a:schemeClr val="lt2"/>
          </a:solidFill>
          <a:ln>
            <a:noFill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like that it that this solution leverages the </a:t>
            </a:r>
            <a:r>
              <a:rPr b="1" lang="en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rPr>
              <a:t>universal feeling of protectiveness and pride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 things we had a hand in making to </a:t>
            </a:r>
            <a:r>
              <a:rPr b="1" lang="en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rPr>
              <a:t>support artists and their passions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/>
          <p:nvPr/>
        </p:nvSpPr>
        <p:spPr>
          <a:xfrm>
            <a:off x="615625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Learnings</a:t>
            </a:r>
            <a:endParaRPr b="1"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9" name="Google Shape;689;p53"/>
          <p:cNvSpPr/>
          <p:nvPr/>
        </p:nvSpPr>
        <p:spPr>
          <a:xfrm>
            <a:off x="456200" y="384550"/>
            <a:ext cx="44400" cy="3759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690" name="Google Shape;690;p53"/>
          <p:cNvGrpSpPr/>
          <p:nvPr/>
        </p:nvGrpSpPr>
        <p:grpSpPr>
          <a:xfrm>
            <a:off x="572011" y="1489855"/>
            <a:ext cx="2445900" cy="2813145"/>
            <a:chOff x="572011" y="1489855"/>
            <a:chExt cx="2445900" cy="2813145"/>
          </a:xfrm>
        </p:grpSpPr>
        <p:sp>
          <p:nvSpPr>
            <p:cNvPr id="691" name="Google Shape;691;p53"/>
            <p:cNvSpPr txBox="1"/>
            <p:nvPr/>
          </p:nvSpPr>
          <p:spPr>
            <a:xfrm>
              <a:off x="572011" y="3517900"/>
              <a:ext cx="24459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Creators want</a:t>
              </a:r>
              <a:r>
                <a:rPr lang="en" sz="1300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 personalized client matches for a better freelancing experience </a:t>
              </a:r>
              <a:endPara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692" name="Google Shape;692;p53"/>
            <p:cNvGrpSpPr/>
            <p:nvPr/>
          </p:nvGrpSpPr>
          <p:grpSpPr>
            <a:xfrm>
              <a:off x="868662" y="1489855"/>
              <a:ext cx="1852601" cy="1672658"/>
              <a:chOff x="4883004" y="1222550"/>
              <a:chExt cx="3881419" cy="3505151"/>
            </a:xfrm>
          </p:grpSpPr>
          <p:pic>
            <p:nvPicPr>
              <p:cNvPr id="693" name="Google Shape;693;p53"/>
              <p:cNvPicPr preferRelativeResize="0"/>
              <p:nvPr/>
            </p:nvPicPr>
            <p:blipFill rotWithShape="1">
              <a:blip r:embed="rId3">
                <a:alphaModFix/>
              </a:blip>
              <a:srcRect b="10070" l="25573" r="24682" t="10070"/>
              <a:stretch/>
            </p:blipFill>
            <p:spPr>
              <a:xfrm>
                <a:off x="4883004" y="1222550"/>
                <a:ext cx="3881419" cy="3505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4" name="Google Shape;694;p53"/>
              <p:cNvPicPr preferRelativeResize="0"/>
              <p:nvPr/>
            </p:nvPicPr>
            <p:blipFill rotWithShape="1">
              <a:blip r:embed="rId4">
                <a:alphaModFix amt="35000"/>
              </a:blip>
              <a:srcRect b="0" l="16639" r="16639" t="0"/>
              <a:stretch/>
            </p:blipFill>
            <p:spPr>
              <a:xfrm>
                <a:off x="6176613" y="1711975"/>
                <a:ext cx="1294200" cy="12942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695" name="Google Shape;695;p53"/>
              <p:cNvPicPr preferRelativeResize="0"/>
              <p:nvPr/>
            </p:nvPicPr>
            <p:blipFill rotWithShape="1">
              <a:blip r:embed="rId5">
                <a:alphaModFix/>
              </a:blip>
              <a:srcRect b="10975" l="24267" r="33833" t="27291"/>
              <a:stretch/>
            </p:blipFill>
            <p:spPr>
              <a:xfrm>
                <a:off x="6145613" y="3006175"/>
                <a:ext cx="1298400" cy="12984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696" name="Google Shape;696;p53"/>
              <p:cNvSpPr/>
              <p:nvPr/>
            </p:nvSpPr>
            <p:spPr>
              <a:xfrm>
                <a:off x="6611975" y="3472525"/>
                <a:ext cx="365700" cy="3657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7" name="Google Shape;697;p53"/>
          <p:cNvGrpSpPr/>
          <p:nvPr/>
        </p:nvGrpSpPr>
        <p:grpSpPr>
          <a:xfrm>
            <a:off x="3430462" y="1752794"/>
            <a:ext cx="2622600" cy="2750306"/>
            <a:chOff x="3430462" y="1752794"/>
            <a:chExt cx="2622600" cy="2750306"/>
          </a:xfrm>
        </p:grpSpPr>
        <p:grpSp>
          <p:nvGrpSpPr>
            <p:cNvPr id="698" name="Google Shape;698;p53"/>
            <p:cNvGrpSpPr/>
            <p:nvPr/>
          </p:nvGrpSpPr>
          <p:grpSpPr>
            <a:xfrm>
              <a:off x="3860084" y="1752794"/>
              <a:ext cx="1763341" cy="1146794"/>
              <a:chOff x="3860084" y="1752794"/>
              <a:chExt cx="1763341" cy="1146794"/>
            </a:xfrm>
          </p:grpSpPr>
          <p:pic>
            <p:nvPicPr>
              <p:cNvPr id="699" name="Google Shape;699;p5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92238" y="2534627"/>
                <a:ext cx="532718" cy="3333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0" name="Google Shape;700;p53"/>
              <p:cNvPicPr preferRelativeResize="0"/>
              <p:nvPr/>
            </p:nvPicPr>
            <p:blipFill rotWithShape="1">
              <a:blip r:embed="rId7">
                <a:alphaModFix/>
              </a:blip>
              <a:srcRect b="35630" l="6222" r="3728" t="35630"/>
              <a:stretch/>
            </p:blipFill>
            <p:spPr>
              <a:xfrm rot="1089120">
                <a:off x="3832939" y="2503723"/>
                <a:ext cx="1738507" cy="1271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1" name="Google Shape;701;p53"/>
              <p:cNvPicPr preferRelativeResize="0"/>
              <p:nvPr/>
            </p:nvPicPr>
            <p:blipFill rotWithShape="1">
              <a:blip r:embed="rId8">
                <a:alphaModFix/>
              </a:blip>
              <a:srcRect b="13740" l="32233" r="31874" t="13827"/>
              <a:stretch/>
            </p:blipFill>
            <p:spPr>
              <a:xfrm rot="868566">
                <a:off x="5095809" y="2183328"/>
                <a:ext cx="472231" cy="567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2" name="Google Shape;702;p53"/>
              <p:cNvPicPr preferRelativeResize="0"/>
              <p:nvPr/>
            </p:nvPicPr>
            <p:blipFill rotWithShape="1">
              <a:blip r:embed="rId9">
                <a:alphaModFix/>
              </a:blip>
              <a:srcRect b="10348" l="27642" r="27020" t="10774"/>
              <a:stretch/>
            </p:blipFill>
            <p:spPr>
              <a:xfrm rot="903529">
                <a:off x="4034266" y="1823241"/>
                <a:ext cx="607513" cy="6286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3" name="Google Shape;703;p53"/>
              <p:cNvSpPr/>
              <p:nvPr/>
            </p:nvSpPr>
            <p:spPr>
              <a:xfrm>
                <a:off x="4501041" y="2287588"/>
                <a:ext cx="649555" cy="340205"/>
              </a:xfrm>
              <a:custGeom>
                <a:rect b="b" l="l" r="r" t="t"/>
                <a:pathLst>
                  <a:path extrusionOk="0" h="23895" w="43434">
                    <a:moveTo>
                      <a:pt x="0" y="273"/>
                    </a:moveTo>
                    <a:cubicBezTo>
                      <a:pt x="4239" y="273"/>
                      <a:pt x="9576" y="-819"/>
                      <a:pt x="12573" y="2178"/>
                    </a:cubicBezTo>
                    <a:cubicBezTo>
                      <a:pt x="14669" y="4274"/>
                      <a:pt x="13701" y="12267"/>
                      <a:pt x="11049" y="10941"/>
                    </a:cubicBezTo>
                    <a:cubicBezTo>
                      <a:pt x="9533" y="10183"/>
                      <a:pt x="11107" y="7290"/>
                      <a:pt x="12192" y="5988"/>
                    </a:cubicBezTo>
                    <a:cubicBezTo>
                      <a:pt x="15734" y="1738"/>
                      <a:pt x="23519" y="1074"/>
                      <a:pt x="28575" y="3321"/>
                    </a:cubicBezTo>
                    <a:cubicBezTo>
                      <a:pt x="36305" y="6757"/>
                      <a:pt x="39651" y="16329"/>
                      <a:pt x="43434" y="23895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704" name="Google Shape;704;p53"/>
            <p:cNvSpPr txBox="1"/>
            <p:nvPr/>
          </p:nvSpPr>
          <p:spPr>
            <a:xfrm>
              <a:off x="3430462" y="3517900"/>
              <a:ext cx="26226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30-second musical networking can be stress-free and fun, </a:t>
              </a:r>
              <a:br>
                <a:rPr lang="en" sz="1300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" sz="1300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but not for everyone (perfectionists)</a:t>
              </a:r>
              <a:endPara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705" name="Google Shape;705;p53"/>
          <p:cNvGrpSpPr/>
          <p:nvPr/>
        </p:nvGrpSpPr>
        <p:grpSpPr>
          <a:xfrm>
            <a:off x="6195525" y="1400888"/>
            <a:ext cx="2563200" cy="3102213"/>
            <a:chOff x="6195525" y="1400888"/>
            <a:chExt cx="2563200" cy="3102213"/>
          </a:xfrm>
        </p:grpSpPr>
        <p:pic>
          <p:nvPicPr>
            <p:cNvPr id="706" name="Google Shape;706;p53"/>
            <p:cNvPicPr preferRelativeResize="0"/>
            <p:nvPr/>
          </p:nvPicPr>
          <p:blipFill rotWithShape="1">
            <a:blip r:embed="rId10">
              <a:alphaModFix/>
            </a:blip>
            <a:srcRect b="5743" l="7708" r="48644" t="16742"/>
            <a:stretch/>
          </p:blipFill>
          <p:spPr>
            <a:xfrm>
              <a:off x="6550913" y="1400888"/>
              <a:ext cx="1852426" cy="1850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53"/>
            <p:cNvSpPr txBox="1"/>
            <p:nvPr/>
          </p:nvSpPr>
          <p:spPr>
            <a:xfrm>
              <a:off x="6195525" y="3517900"/>
              <a:ext cx="25632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Creative involvement is a powerful incentive to invest, but the decisive factor is in the music itself</a:t>
              </a:r>
              <a:endParaRPr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4"/>
          <p:cNvSpPr txBox="1"/>
          <p:nvPr>
            <p:ph type="title"/>
          </p:nvPr>
        </p:nvSpPr>
        <p:spPr>
          <a:xfrm>
            <a:off x="929575" y="1998450"/>
            <a:ext cx="582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appendix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3" name="Google Shape;713;p54"/>
          <p:cNvSpPr/>
          <p:nvPr/>
        </p:nvSpPr>
        <p:spPr>
          <a:xfrm>
            <a:off x="-119050" y="2997075"/>
            <a:ext cx="9360483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C587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4" name="Google Shape;714;p54"/>
          <p:cNvSpPr/>
          <p:nvPr/>
        </p:nvSpPr>
        <p:spPr>
          <a:xfrm>
            <a:off x="-10675" y="2847000"/>
            <a:ext cx="9425529" cy="875999"/>
          </a:xfrm>
          <a:custGeom>
            <a:rect b="b" l="l" r="r" t="t"/>
            <a:pathLst>
              <a:path extrusionOk="0" h="44923" w="367467">
                <a:moveTo>
                  <a:pt x="0" y="22714"/>
                </a:moveTo>
                <a:cubicBezTo>
                  <a:pt x="11109" y="21908"/>
                  <a:pt x="45263" y="17143"/>
                  <a:pt x="66655" y="17877"/>
                </a:cubicBezTo>
                <a:cubicBezTo>
                  <a:pt x="88047" y="18611"/>
                  <a:pt x="111640" y="22702"/>
                  <a:pt x="128352" y="27119"/>
                </a:cubicBezTo>
                <a:cubicBezTo>
                  <a:pt x="145064" y="31536"/>
                  <a:pt x="145031" y="48110"/>
                  <a:pt x="166927" y="44381"/>
                </a:cubicBezTo>
                <a:cubicBezTo>
                  <a:pt x="188823" y="40652"/>
                  <a:pt x="233986" y="6840"/>
                  <a:pt x="259730" y="4743"/>
                </a:cubicBezTo>
                <a:cubicBezTo>
                  <a:pt x="285474" y="2646"/>
                  <a:pt x="304296" y="32531"/>
                  <a:pt x="321389" y="31797"/>
                </a:cubicBezTo>
                <a:cubicBezTo>
                  <a:pt x="338482" y="31063"/>
                  <a:pt x="354611" y="3110"/>
                  <a:pt x="362286" y="338"/>
                </a:cubicBezTo>
                <a:cubicBezTo>
                  <a:pt x="369961" y="-2434"/>
                  <a:pt x="366579" y="12693"/>
                  <a:pt x="367438" y="15164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5" name="Google Shape;715;p54"/>
          <p:cNvSpPr/>
          <p:nvPr/>
        </p:nvSpPr>
        <p:spPr>
          <a:xfrm>
            <a:off x="-343550" y="3262488"/>
            <a:ext cx="10883514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C587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5"/>
          <p:cNvSpPr txBox="1"/>
          <p:nvPr/>
        </p:nvSpPr>
        <p:spPr>
          <a:xfrm>
            <a:off x="761100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Appendix Info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1" name="Google Shape;721;p55"/>
          <p:cNvSpPr/>
          <p:nvPr/>
        </p:nvSpPr>
        <p:spPr>
          <a:xfrm>
            <a:off x="637225" y="384550"/>
            <a:ext cx="44400" cy="3759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5"/>
          <p:cNvSpPr txBox="1"/>
          <p:nvPr>
            <p:ph idx="4294967295" type="body"/>
          </p:nvPr>
        </p:nvSpPr>
        <p:spPr>
          <a:xfrm>
            <a:off x="637225" y="908050"/>
            <a:ext cx="7873500" cy="3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Some slides before the appendix were not presented for time (8, 10, 20, 21, 22)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 u="sng">
                <a:solidFill>
                  <a:schemeClr val="hlink"/>
                </a:solidFill>
                <a:hlinkClick r:id="rId3"/>
              </a:rPr>
              <a:t>Consent Forms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Additional needfinding &amp; experience prototype guides + artifacts in folder.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Miro Workspace with ALL ANALYSIS </a:t>
            </a:r>
            <a:r>
              <a:rPr lang="en" sz="1500"/>
              <a:t>(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JPG version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Miro Board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We also conducted an additional experience prototype that was </a:t>
            </a:r>
            <a:r>
              <a:rPr b="1" lang="en" sz="1500"/>
              <a:t>omitted</a:t>
            </a:r>
            <a:r>
              <a:rPr b="1" lang="en" sz="1500"/>
              <a:t> due to time constraints</a:t>
            </a:r>
            <a:r>
              <a:rPr lang="en" sz="1500"/>
              <a:t> (flip deck to view)</a:t>
            </a:r>
            <a:endParaRPr sz="1500"/>
          </a:p>
        </p:txBody>
      </p:sp>
      <p:sp>
        <p:nvSpPr>
          <p:cNvPr id="723" name="Google Shape;723;p55"/>
          <p:cNvSpPr/>
          <p:nvPr/>
        </p:nvSpPr>
        <p:spPr>
          <a:xfrm>
            <a:off x="8153475" y="4351200"/>
            <a:ext cx="519600" cy="49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950" y="2391775"/>
            <a:ext cx="7385894" cy="170047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6"/>
          <p:cNvSpPr txBox="1"/>
          <p:nvPr/>
        </p:nvSpPr>
        <p:spPr>
          <a:xfrm>
            <a:off x="615625" y="324850"/>
            <a:ext cx="718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Estioco: Playground experience prototype results</a:t>
            </a:r>
            <a:endParaRPr sz="22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30" name="Google Shape;730;p56"/>
          <p:cNvSpPr txBox="1"/>
          <p:nvPr/>
        </p:nvSpPr>
        <p:spPr>
          <a:xfrm>
            <a:off x="3578225" y="1205375"/>
            <a:ext cx="4753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Validated our assumptions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Artists enjoy making short, “causal” music that gives them a break from client work and allow them to build connections from it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Revealed other considerations we should make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Not all artists (i.e. perfectionists) would find the process short and stress-free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15-second time limit could be too short, depending on the song → changed to 30-second for Justin Starling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Next steps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Possibly try testing the same process with other time limits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Look for ways to incorporate the other ideas to combat this problem thoroughly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1" name="Google Shape;7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800" y="1407723"/>
            <a:ext cx="2800500" cy="189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32" name="Google Shape;732;p56"/>
          <p:cNvSpPr/>
          <p:nvPr/>
        </p:nvSpPr>
        <p:spPr>
          <a:xfrm>
            <a:off x="456200" y="384550"/>
            <a:ext cx="44400" cy="375900"/>
          </a:xfrm>
          <a:prstGeom prst="rect">
            <a:avLst/>
          </a:prstGeom>
          <a:solidFill>
            <a:srgbClr val="6734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33" name="Google Shape;733;p56"/>
          <p:cNvSpPr txBox="1"/>
          <p:nvPr/>
        </p:nvSpPr>
        <p:spPr>
          <a:xfrm>
            <a:off x="500600" y="3373325"/>
            <a:ext cx="320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Dustin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(Legal Name David)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-"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DJ Remixer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-"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TikTok and Spotify 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-"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Frequently remixes songs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 amt="7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7"/>
          <p:cNvGrpSpPr/>
          <p:nvPr/>
        </p:nvGrpSpPr>
        <p:grpSpPr>
          <a:xfrm>
            <a:off x="3875225" y="638875"/>
            <a:ext cx="4346121" cy="648000"/>
            <a:chOff x="3875225" y="638875"/>
            <a:chExt cx="4346121" cy="648000"/>
          </a:xfrm>
        </p:grpSpPr>
        <p:sp>
          <p:nvSpPr>
            <p:cNvPr id="94" name="Google Shape;94;p17"/>
            <p:cNvSpPr/>
            <p:nvPr/>
          </p:nvSpPr>
          <p:spPr>
            <a:xfrm>
              <a:off x="3875225" y="706875"/>
              <a:ext cx="1242600" cy="369300"/>
            </a:xfrm>
            <a:prstGeom prst="roundRect">
              <a:avLst>
                <a:gd fmla="val 16058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 txBox="1"/>
            <p:nvPr/>
          </p:nvSpPr>
          <p:spPr>
            <a:xfrm>
              <a:off x="3906263" y="710851"/>
              <a:ext cx="102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We met...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6" name="Google Shape;96;p17"/>
            <p:cNvSpPr txBox="1"/>
            <p:nvPr/>
          </p:nvSpPr>
          <p:spPr>
            <a:xfrm>
              <a:off x="5320946" y="638875"/>
              <a:ext cx="29004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Gloria, an avid producer and freelancer on fiverr.</a:t>
              </a:r>
              <a:endParaRPr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97" name="Google Shape;97;p17"/>
          <p:cNvGrpSpPr/>
          <p:nvPr/>
        </p:nvGrpSpPr>
        <p:grpSpPr>
          <a:xfrm>
            <a:off x="3875225" y="1888855"/>
            <a:ext cx="4387209" cy="1143600"/>
            <a:chOff x="3875225" y="1888855"/>
            <a:chExt cx="4387209" cy="1143600"/>
          </a:xfrm>
        </p:grpSpPr>
        <p:sp>
          <p:nvSpPr>
            <p:cNvPr id="98" name="Google Shape;98;p17"/>
            <p:cNvSpPr/>
            <p:nvPr/>
          </p:nvSpPr>
          <p:spPr>
            <a:xfrm>
              <a:off x="3875225" y="1961463"/>
              <a:ext cx="1242600" cy="738900"/>
            </a:xfrm>
            <a:prstGeom prst="roundRect">
              <a:avLst>
                <a:gd fmla="val 16058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3906275" y="1965438"/>
              <a:ext cx="1144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We were amazed to realize...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0" name="Google Shape;100;p17"/>
            <p:cNvSpPr txBox="1"/>
            <p:nvPr/>
          </p:nvSpPr>
          <p:spPr>
            <a:xfrm>
              <a:off x="5320934" y="1888855"/>
              <a:ext cx="29415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she feels like she has no choice but to sacrifice</a:t>
              </a:r>
              <a:r>
                <a:rPr b="1" lang="en" u="sng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 creative control</a:t>
              </a:r>
              <a:r>
                <a:rPr lang="en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 and comfort to get </a:t>
              </a:r>
              <a:r>
                <a:rPr b="1" lang="en" u="sng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recognized and paid </a:t>
              </a:r>
              <a:r>
                <a:rPr lang="en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for making music.</a:t>
              </a:r>
              <a:endParaRPr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9293" l="28608" r="28787" t="3109"/>
          <a:stretch/>
        </p:blipFill>
        <p:spPr>
          <a:xfrm>
            <a:off x="0" y="-9962"/>
            <a:ext cx="3420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7"/>
          <p:cNvGrpSpPr/>
          <p:nvPr/>
        </p:nvGrpSpPr>
        <p:grpSpPr>
          <a:xfrm>
            <a:off x="3875225" y="3577900"/>
            <a:ext cx="4346100" cy="834838"/>
            <a:chOff x="3875225" y="3577900"/>
            <a:chExt cx="4346100" cy="834838"/>
          </a:xfrm>
        </p:grpSpPr>
        <p:sp>
          <p:nvSpPr>
            <p:cNvPr id="103" name="Google Shape;103;p17"/>
            <p:cNvSpPr/>
            <p:nvPr/>
          </p:nvSpPr>
          <p:spPr>
            <a:xfrm>
              <a:off x="3875225" y="3669850"/>
              <a:ext cx="1242600" cy="738900"/>
            </a:xfrm>
            <a:prstGeom prst="roundRect">
              <a:avLst>
                <a:gd fmla="val 16058" name="adj"/>
              </a:avLst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 txBox="1"/>
            <p:nvPr/>
          </p:nvSpPr>
          <p:spPr>
            <a:xfrm>
              <a:off x="5320925" y="3577900"/>
              <a:ext cx="29004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redesign the musician work model to </a:t>
              </a:r>
              <a:r>
                <a:rPr b="1" lang="en" u="sng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empower the artist.</a:t>
              </a:r>
              <a:endParaRPr b="1" u="sng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5" name="Google Shape;105;p17"/>
            <p:cNvSpPr txBox="1"/>
            <p:nvPr/>
          </p:nvSpPr>
          <p:spPr>
            <a:xfrm>
              <a:off x="3906275" y="3673838"/>
              <a:ext cx="1180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It would be game-</a:t>
              </a:r>
              <a:b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lang="en" sz="12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changing to...</a:t>
              </a:r>
              <a:endParaRPr b="1" sz="12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-119050" y="2997075"/>
            <a:ext cx="9360483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C587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Google Shape;111;p18"/>
          <p:cNvSpPr/>
          <p:nvPr/>
        </p:nvSpPr>
        <p:spPr>
          <a:xfrm>
            <a:off x="-10675" y="2847000"/>
            <a:ext cx="9425529" cy="875999"/>
          </a:xfrm>
          <a:custGeom>
            <a:rect b="b" l="l" r="r" t="t"/>
            <a:pathLst>
              <a:path extrusionOk="0" h="44923" w="367467">
                <a:moveTo>
                  <a:pt x="0" y="22714"/>
                </a:moveTo>
                <a:cubicBezTo>
                  <a:pt x="11109" y="21908"/>
                  <a:pt x="45263" y="17143"/>
                  <a:pt x="66655" y="17877"/>
                </a:cubicBezTo>
                <a:cubicBezTo>
                  <a:pt x="88047" y="18611"/>
                  <a:pt x="111640" y="22702"/>
                  <a:pt x="128352" y="27119"/>
                </a:cubicBezTo>
                <a:cubicBezTo>
                  <a:pt x="145064" y="31536"/>
                  <a:pt x="145031" y="48110"/>
                  <a:pt x="166927" y="44381"/>
                </a:cubicBezTo>
                <a:cubicBezTo>
                  <a:pt x="188823" y="40652"/>
                  <a:pt x="233986" y="6840"/>
                  <a:pt x="259730" y="4743"/>
                </a:cubicBezTo>
                <a:cubicBezTo>
                  <a:pt x="285474" y="2646"/>
                  <a:pt x="304296" y="32531"/>
                  <a:pt x="321389" y="31797"/>
                </a:cubicBezTo>
                <a:cubicBezTo>
                  <a:pt x="338482" y="31063"/>
                  <a:pt x="354611" y="3110"/>
                  <a:pt x="362286" y="338"/>
                </a:cubicBezTo>
                <a:cubicBezTo>
                  <a:pt x="369961" y="-2434"/>
                  <a:pt x="366579" y="12693"/>
                  <a:pt x="367438" y="15164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Google Shape;112;p18"/>
          <p:cNvSpPr/>
          <p:nvPr/>
        </p:nvSpPr>
        <p:spPr>
          <a:xfrm>
            <a:off x="-343550" y="3262488"/>
            <a:ext cx="10883514" cy="511212"/>
          </a:xfrm>
          <a:custGeom>
            <a:rect b="b" l="l" r="r" t="t"/>
            <a:pathLst>
              <a:path extrusionOk="0" h="26216" w="367438">
                <a:moveTo>
                  <a:pt x="0" y="16136"/>
                </a:moveTo>
                <a:cubicBezTo>
                  <a:pt x="11116" y="13462"/>
                  <a:pt x="45301" y="-642"/>
                  <a:pt x="66693" y="92"/>
                </a:cubicBezTo>
                <a:cubicBezTo>
                  <a:pt x="88085" y="826"/>
                  <a:pt x="111784" y="20279"/>
                  <a:pt x="128352" y="20541"/>
                </a:cubicBezTo>
                <a:cubicBezTo>
                  <a:pt x="144920" y="20803"/>
                  <a:pt x="154305" y="2347"/>
                  <a:pt x="166102" y="1665"/>
                </a:cubicBezTo>
                <a:cubicBezTo>
                  <a:pt x="177899" y="983"/>
                  <a:pt x="181360" y="12414"/>
                  <a:pt x="199134" y="16451"/>
                </a:cubicBezTo>
                <a:cubicBezTo>
                  <a:pt x="216908" y="20488"/>
                  <a:pt x="249153" y="27776"/>
                  <a:pt x="272747" y="25888"/>
                </a:cubicBezTo>
                <a:cubicBezTo>
                  <a:pt x="296341" y="24001"/>
                  <a:pt x="324916" y="8010"/>
                  <a:pt x="340698" y="5126"/>
                </a:cubicBezTo>
                <a:cubicBezTo>
                  <a:pt x="356480" y="2242"/>
                  <a:pt x="362981" y="8009"/>
                  <a:pt x="367438" y="8586"/>
                </a:cubicBezTo>
              </a:path>
            </a:pathLst>
          </a:custGeom>
          <a:noFill/>
          <a:ln cap="flat" cmpd="sng" w="9525">
            <a:solidFill>
              <a:srgbClr val="C587FF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22142" r="22137" t="0"/>
          <a:stretch/>
        </p:blipFill>
        <p:spPr>
          <a:xfrm>
            <a:off x="5166709" y="522987"/>
            <a:ext cx="1185600" cy="115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1162" l="0" r="0" t="1162"/>
          <a:stretch/>
        </p:blipFill>
        <p:spPr>
          <a:xfrm>
            <a:off x="6609784" y="1249887"/>
            <a:ext cx="1185600" cy="115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0" l="21204" r="21204" t="0"/>
          <a:stretch/>
        </p:blipFill>
        <p:spPr>
          <a:xfrm>
            <a:off x="6725784" y="2847012"/>
            <a:ext cx="1185600" cy="115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b="38178" l="13632" r="19772" t="18701"/>
          <a:stretch/>
        </p:blipFill>
        <p:spPr>
          <a:xfrm>
            <a:off x="5166709" y="3526287"/>
            <a:ext cx="1185600" cy="115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type="title"/>
          </p:nvPr>
        </p:nvSpPr>
        <p:spPr>
          <a:xfrm>
            <a:off x="1101375" y="2020125"/>
            <a:ext cx="460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FFFFFF"/>
                </a:solidFill>
              </a:rPr>
              <a:t>NEEDFINDING ROUND 2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artists and musician work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 amt="10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629050" y="3110300"/>
            <a:ext cx="31500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DM Sans"/>
                <a:ea typeface="DM Sans"/>
                <a:cs typeface="DM Sans"/>
                <a:sym typeface="DM Sans"/>
              </a:rPr>
              <a:t>EDM DJ</a:t>
            </a:r>
            <a:endParaRPr b="1"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Based in Holland,</a:t>
            </a:r>
            <a:br>
              <a:rPr b="1" lang="en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Freelancer on 3 platforms,</a:t>
            </a:r>
            <a:br>
              <a:rPr b="1" lang="en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Spotify songs w/ 1M+ streams</a:t>
            </a:r>
            <a:endParaRPr b="1" sz="2200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16639" r="16639" t="0"/>
          <a:stretch/>
        </p:blipFill>
        <p:spPr>
          <a:xfrm>
            <a:off x="884640" y="567463"/>
            <a:ext cx="2469000" cy="246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70950" y="4755250"/>
            <a:ext cx="556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Note: stock photo; our interviewee asked to remain unidentifiable</a:t>
            </a:r>
            <a:endParaRPr b="1" i="1"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6" name="Google Shape;126;p19"/>
          <p:cNvGrpSpPr/>
          <p:nvPr/>
        </p:nvGrpSpPr>
        <p:grpSpPr>
          <a:xfrm>
            <a:off x="4016925" y="701725"/>
            <a:ext cx="4703550" cy="845100"/>
            <a:chOff x="4016925" y="777925"/>
            <a:chExt cx="4703550" cy="845100"/>
          </a:xfrm>
        </p:grpSpPr>
        <p:sp>
          <p:nvSpPr>
            <p:cNvPr id="127" name="Google Shape;127;p19"/>
            <p:cNvSpPr/>
            <p:nvPr/>
          </p:nvSpPr>
          <p:spPr>
            <a:xfrm>
              <a:off x="4016925" y="907638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8" name="Google Shape;128;p19"/>
            <p:cNvSpPr txBox="1"/>
            <p:nvPr/>
          </p:nvSpPr>
          <p:spPr>
            <a:xfrm>
              <a:off x="4642275" y="777925"/>
              <a:ext cx="40782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(Tension) </a:t>
              </a:r>
              <a:r>
                <a:rPr lang="en" sz="1300">
                  <a:latin typeface="DM Sans"/>
                  <a:ea typeface="DM Sans"/>
                  <a:cs typeface="DM Sans"/>
                  <a:sym typeface="DM Sans"/>
                </a:rPr>
                <a:t>“I’d be </a:t>
              </a:r>
              <a:r>
                <a:rPr b="1" lang="en" sz="1300" u="sng">
                  <a:latin typeface="DM Sans"/>
                  <a:ea typeface="DM Sans"/>
                  <a:cs typeface="DM Sans"/>
                  <a:sym typeface="DM Sans"/>
                </a:rPr>
                <a:t>happiest</a:t>
              </a:r>
              <a:r>
                <a:rPr b="1" lang="en" sz="1300"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00">
                  <a:latin typeface="DM Sans"/>
                  <a:ea typeface="DM Sans"/>
                  <a:cs typeface="DM Sans"/>
                  <a:sym typeface="DM Sans"/>
                </a:rPr>
                <a:t>right now if I could spend </a:t>
              </a:r>
              <a:r>
                <a:rPr lang="en" sz="1300">
                  <a:latin typeface="DM Sans"/>
                  <a:ea typeface="DM Sans"/>
                  <a:cs typeface="DM Sans"/>
                  <a:sym typeface="DM Sans"/>
                </a:rPr>
                <a:t>70%</a:t>
              </a:r>
              <a:r>
                <a:rPr b="1" lang="en" sz="1300"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00">
                  <a:latin typeface="DM Sans"/>
                  <a:ea typeface="DM Sans"/>
                  <a:cs typeface="DM Sans"/>
                  <a:sym typeface="DM Sans"/>
                </a:rPr>
                <a:t>of my time on my </a:t>
              </a:r>
              <a:r>
                <a:rPr b="1" lang="en" sz="1300" u="sng">
                  <a:latin typeface="DM Sans"/>
                  <a:ea typeface="DM Sans"/>
                  <a:cs typeface="DM Sans"/>
                  <a:sym typeface="DM Sans"/>
                </a:rPr>
                <a:t>own music</a:t>
              </a:r>
              <a:r>
                <a:rPr lang="en" sz="1300">
                  <a:latin typeface="DM Sans"/>
                  <a:ea typeface="DM Sans"/>
                  <a:cs typeface="DM Sans"/>
                  <a:sym typeface="DM Sans"/>
                </a:rPr>
                <a:t>, and 30% on client work, but that’s </a:t>
              </a:r>
              <a:r>
                <a:rPr b="1" lang="en" sz="1300" u="sng">
                  <a:latin typeface="DM Sans"/>
                  <a:ea typeface="DM Sans"/>
                  <a:cs typeface="DM Sans"/>
                  <a:sym typeface="DM Sans"/>
                </a:rPr>
                <a:t>not </a:t>
              </a:r>
              <a:r>
                <a:rPr b="1" lang="en" sz="1300" u="sng">
                  <a:latin typeface="DM Sans"/>
                  <a:ea typeface="DM Sans"/>
                  <a:cs typeface="DM Sans"/>
                  <a:sym typeface="DM Sans"/>
                </a:rPr>
                <a:t>realistic</a:t>
              </a:r>
              <a:r>
                <a:rPr lang="en" sz="1300" u="sng">
                  <a:latin typeface="DM Sans"/>
                  <a:ea typeface="DM Sans"/>
                  <a:cs typeface="DM Sans"/>
                  <a:sym typeface="DM Sans"/>
                </a:rPr>
                <a:t>.</a:t>
              </a:r>
              <a:r>
                <a:rPr lang="en" sz="1300">
                  <a:latin typeface="DM Sans"/>
                  <a:ea typeface="DM Sans"/>
                  <a:cs typeface="DM Sans"/>
                  <a:sym typeface="DM Sans"/>
                </a:rPr>
                <a:t>”</a:t>
              </a:r>
              <a:endParaRPr sz="13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29" name="Google Shape;129;p19"/>
          <p:cNvGrpSpPr/>
          <p:nvPr/>
        </p:nvGrpSpPr>
        <p:grpSpPr>
          <a:xfrm>
            <a:off x="4016925" y="2072675"/>
            <a:ext cx="4703550" cy="845100"/>
            <a:chOff x="4016925" y="2148875"/>
            <a:chExt cx="4703550" cy="845100"/>
          </a:xfrm>
        </p:grpSpPr>
        <p:sp>
          <p:nvSpPr>
            <p:cNvPr id="130" name="Google Shape;130;p19"/>
            <p:cNvSpPr/>
            <p:nvPr/>
          </p:nvSpPr>
          <p:spPr>
            <a:xfrm>
              <a:off x="4016925" y="2257809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1" name="Google Shape;131;p19"/>
            <p:cNvSpPr txBox="1"/>
            <p:nvPr/>
          </p:nvSpPr>
          <p:spPr>
            <a:xfrm>
              <a:off x="4642275" y="2148875"/>
              <a:ext cx="40782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(Tension) </a:t>
              </a:r>
              <a:r>
                <a:rPr i="1" lang="en" sz="13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Common to have</a:t>
              </a:r>
              <a:r>
                <a:rPr b="1" i="1" lang="en" sz="13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b="1" lang="en" sz="1300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misunderstandings</a:t>
              </a:r>
              <a:r>
                <a:rPr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b/w creators and clients that </a:t>
              </a:r>
              <a:r>
                <a:rPr b="1"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force</a:t>
              </a:r>
              <a:r>
                <a:rPr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the seller to put a lot of </a:t>
              </a:r>
              <a:r>
                <a:rPr b="1" lang="en" sz="1300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extra effort</a:t>
              </a:r>
              <a:r>
                <a:rPr lang="en" sz="130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into pleasing the client.</a:t>
              </a:r>
              <a:endParaRPr b="1" i="1" sz="13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32" name="Google Shape;132;p19"/>
          <p:cNvGrpSpPr/>
          <p:nvPr/>
        </p:nvGrpSpPr>
        <p:grpSpPr>
          <a:xfrm>
            <a:off x="4016925" y="3443613"/>
            <a:ext cx="4703550" cy="615000"/>
            <a:chOff x="4016925" y="3519813"/>
            <a:chExt cx="4703550" cy="615000"/>
          </a:xfrm>
        </p:grpSpPr>
        <p:sp>
          <p:nvSpPr>
            <p:cNvPr id="133" name="Google Shape;133;p19"/>
            <p:cNvSpPr/>
            <p:nvPr/>
          </p:nvSpPr>
          <p:spPr>
            <a:xfrm>
              <a:off x="4016925" y="3616374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4" name="Google Shape;134;p19"/>
            <p:cNvSpPr txBox="1"/>
            <p:nvPr/>
          </p:nvSpPr>
          <p:spPr>
            <a:xfrm>
              <a:off x="4642275" y="3519813"/>
              <a:ext cx="40782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(Tension)  </a:t>
              </a:r>
              <a:r>
                <a:rPr lang="en" sz="1300">
                  <a:latin typeface="DM Sans"/>
                  <a:ea typeface="DM Sans"/>
                  <a:cs typeface="DM Sans"/>
                  <a:sym typeface="DM Sans"/>
                </a:rPr>
                <a:t>“Fiverr is really </a:t>
              </a:r>
              <a:r>
                <a:rPr b="1" lang="en" sz="1300" u="sng">
                  <a:latin typeface="DM Sans"/>
                  <a:ea typeface="DM Sans"/>
                  <a:cs typeface="DM Sans"/>
                  <a:sym typeface="DM Sans"/>
                </a:rPr>
                <a:t>based on the buyer</a:t>
              </a:r>
              <a:r>
                <a:rPr lang="en" sz="1300">
                  <a:latin typeface="DM Sans"/>
                  <a:ea typeface="DM Sans"/>
                  <a:cs typeface="DM Sans"/>
                  <a:sym typeface="DM Sans"/>
                </a:rPr>
                <a:t> rather than the seller.”</a:t>
              </a:r>
              <a:endParaRPr b="1" i="1" sz="13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35" name="Google Shape;135;p19"/>
          <p:cNvPicPr preferRelativeResize="0"/>
          <p:nvPr/>
        </p:nvPicPr>
        <p:blipFill rotWithShape="1">
          <a:blip r:embed="rId5">
            <a:alphaModFix/>
          </a:blip>
          <a:srcRect b="4140" l="6063" r="4379" t="3651"/>
          <a:stretch/>
        </p:blipFill>
        <p:spPr>
          <a:xfrm>
            <a:off x="568350" y="291450"/>
            <a:ext cx="1097700" cy="110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 amt="10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0"/>
          <p:cNvGrpSpPr/>
          <p:nvPr/>
        </p:nvGrpSpPr>
        <p:grpSpPr>
          <a:xfrm>
            <a:off x="4016925" y="701725"/>
            <a:ext cx="4485450" cy="1109400"/>
            <a:chOff x="4016925" y="701725"/>
            <a:chExt cx="4485450" cy="1109400"/>
          </a:xfrm>
        </p:grpSpPr>
        <p:sp>
          <p:nvSpPr>
            <p:cNvPr id="142" name="Google Shape;142;p20"/>
            <p:cNvSpPr txBox="1"/>
            <p:nvPr/>
          </p:nvSpPr>
          <p:spPr>
            <a:xfrm>
              <a:off x="4642275" y="701725"/>
              <a:ext cx="3860100" cy="11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(Contradiction)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 Loves how Twitch raids</a:t>
              </a:r>
              <a:r>
                <a:rPr b="1" lang="en" sz="1350" u="sng">
                  <a:latin typeface="DM Sans"/>
                  <a:ea typeface="DM Sans"/>
                  <a:cs typeface="DM Sans"/>
                  <a:sym typeface="DM Sans"/>
                </a:rPr>
                <a:t> facilitate networking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, but says Twitch has </a:t>
              </a:r>
              <a:r>
                <a:rPr b="1" lang="en" sz="1350" u="sng">
                  <a:latin typeface="DM Sans"/>
                  <a:ea typeface="DM Sans"/>
                  <a:cs typeface="DM Sans"/>
                  <a:sym typeface="DM Sans"/>
                </a:rPr>
                <a:t>not 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opened up opportunities; “</a:t>
              </a:r>
              <a:r>
                <a:rPr lang="en" sz="135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you have to do the connecting yourself.”</a:t>
              </a:r>
              <a:endParaRPr b="1" i="1" sz="135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4016925" y="831438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44" name="Google Shape;144;p20"/>
          <p:cNvGrpSpPr/>
          <p:nvPr/>
        </p:nvGrpSpPr>
        <p:grpSpPr>
          <a:xfrm>
            <a:off x="4016925" y="2377481"/>
            <a:ext cx="4485450" cy="870300"/>
            <a:chOff x="4016925" y="2377481"/>
            <a:chExt cx="4485450" cy="870300"/>
          </a:xfrm>
        </p:grpSpPr>
        <p:sp>
          <p:nvSpPr>
            <p:cNvPr id="145" name="Google Shape;145;p20"/>
            <p:cNvSpPr txBox="1"/>
            <p:nvPr/>
          </p:nvSpPr>
          <p:spPr>
            <a:xfrm>
              <a:off x="4642275" y="2377481"/>
              <a:ext cx="3860100" cy="8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(Surprise) 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"Some people </a:t>
              </a:r>
              <a:r>
                <a:rPr b="1" lang="en" sz="1350" u="sng">
                  <a:latin typeface="DM Sans"/>
                  <a:ea typeface="DM Sans"/>
                  <a:cs typeface="DM Sans"/>
                  <a:sym typeface="DM Sans"/>
                </a:rPr>
                <a:t>COME for your personality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, then decide to stay for your music" instead of the other way round.</a:t>
              </a:r>
              <a:endParaRPr b="1" i="1" sz="135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4016925" y="2410209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47" name="Google Shape;147;p20"/>
          <p:cNvGrpSpPr/>
          <p:nvPr/>
        </p:nvGrpSpPr>
        <p:grpSpPr>
          <a:xfrm>
            <a:off x="4016925" y="3824624"/>
            <a:ext cx="4485450" cy="631500"/>
            <a:chOff x="4016925" y="3824624"/>
            <a:chExt cx="4485450" cy="631500"/>
          </a:xfrm>
        </p:grpSpPr>
        <p:sp>
          <p:nvSpPr>
            <p:cNvPr id="148" name="Google Shape;148;p20"/>
            <p:cNvSpPr txBox="1"/>
            <p:nvPr/>
          </p:nvSpPr>
          <p:spPr>
            <a:xfrm>
              <a:off x="4642275" y="3824624"/>
              <a:ext cx="38601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(Says)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“The </a:t>
              </a:r>
              <a:r>
                <a:rPr b="1" lang="en" sz="1350" u="sng">
                  <a:latin typeface="DM Sans"/>
                  <a:ea typeface="DM Sans"/>
                  <a:cs typeface="DM Sans"/>
                  <a:sym typeface="DM Sans"/>
                </a:rPr>
                <a:t>community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 makes it so good for me”</a:t>
              </a:r>
              <a:endParaRPr b="1" i="1" sz="135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4016925" y="3844974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50" name="Google Shape;150;p20"/>
          <p:cNvSpPr txBox="1"/>
          <p:nvPr/>
        </p:nvSpPr>
        <p:spPr>
          <a:xfrm>
            <a:off x="799975" y="3191375"/>
            <a:ext cx="26430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DM Sans"/>
                <a:ea typeface="DM Sans"/>
                <a:cs typeface="DM Sans"/>
                <a:sym typeface="DM Sans"/>
              </a:rPr>
              <a:t>RAYM</a:t>
            </a:r>
            <a:endParaRPr b="1"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Full time Twitch Music streamer, does covers, releases on Spotify</a:t>
            </a:r>
            <a:endParaRPr b="1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4">
            <a:alphaModFix/>
          </a:blip>
          <a:srcRect b="26506" l="3737" r="5337" t="7342"/>
          <a:stretch/>
        </p:blipFill>
        <p:spPr>
          <a:xfrm>
            <a:off x="886968" y="646176"/>
            <a:ext cx="2469000" cy="246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b="10840" l="20369" r="21531" t="9800"/>
          <a:stretch/>
        </p:blipFill>
        <p:spPr>
          <a:xfrm>
            <a:off x="549100" y="372178"/>
            <a:ext cx="1242600" cy="113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 amt="10000"/>
          </a:blip>
          <a:srcRect b="13320" l="0" r="0" t="-1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28394" l="7550" r="14446" t="19893"/>
          <a:stretch/>
        </p:blipFill>
        <p:spPr>
          <a:xfrm>
            <a:off x="883084" y="642362"/>
            <a:ext cx="2469000" cy="246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62175" y="3179950"/>
            <a:ext cx="27108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DM Sans"/>
                <a:ea typeface="DM Sans"/>
                <a:cs typeface="DM Sans"/>
                <a:sym typeface="DM Sans"/>
              </a:rPr>
              <a:t>JOSH</a:t>
            </a:r>
            <a:endParaRPr b="1" sz="2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Toronto-based touring country singer-songwriter (now on Twitch)</a:t>
            </a:r>
            <a:endParaRPr b="1" sz="2200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0" name="Google Shape;160;p21"/>
          <p:cNvGrpSpPr/>
          <p:nvPr/>
        </p:nvGrpSpPr>
        <p:grpSpPr>
          <a:xfrm>
            <a:off x="4016925" y="701725"/>
            <a:ext cx="4485450" cy="631500"/>
            <a:chOff x="4016925" y="701725"/>
            <a:chExt cx="4485450" cy="631500"/>
          </a:xfrm>
        </p:grpSpPr>
        <p:sp>
          <p:nvSpPr>
            <p:cNvPr id="161" name="Google Shape;161;p21"/>
            <p:cNvSpPr txBox="1"/>
            <p:nvPr/>
          </p:nvSpPr>
          <p:spPr>
            <a:xfrm>
              <a:off x="4642275" y="701725"/>
              <a:ext cx="3860100" cy="6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i="1"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(Surprise)</a:t>
              </a:r>
              <a:r>
                <a:rPr b="1" i="1" lang="en" sz="135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50">
                  <a:latin typeface="DM Sans"/>
                  <a:ea typeface="DM Sans"/>
                  <a:cs typeface="DM Sans"/>
                  <a:sym typeface="DM Sans"/>
                </a:rPr>
                <a:t>“</a:t>
              </a:r>
              <a:r>
                <a:rPr lang="en" sz="135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Twitch is more engaging than performing live” because of </a:t>
              </a:r>
              <a:r>
                <a:rPr b="1" lang="en" sz="1350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intimacy</a:t>
              </a:r>
              <a:endParaRPr b="1" i="1" sz="13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4016925" y="831438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3" name="Google Shape;163;p21"/>
          <p:cNvGrpSpPr/>
          <p:nvPr/>
        </p:nvGrpSpPr>
        <p:grpSpPr>
          <a:xfrm>
            <a:off x="4016925" y="2072681"/>
            <a:ext cx="4485450" cy="870300"/>
            <a:chOff x="4016925" y="2072681"/>
            <a:chExt cx="4485450" cy="870300"/>
          </a:xfrm>
        </p:grpSpPr>
        <p:sp>
          <p:nvSpPr>
            <p:cNvPr id="164" name="Google Shape;164;p21"/>
            <p:cNvSpPr txBox="1"/>
            <p:nvPr/>
          </p:nvSpPr>
          <p:spPr>
            <a:xfrm>
              <a:off x="4642275" y="2072681"/>
              <a:ext cx="3860100" cy="8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(Tension)</a:t>
              </a:r>
              <a:r>
                <a:rPr i="1" lang="en" sz="135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5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Watches and reaches out to competitor streams for networking, but feels somewhat </a:t>
              </a:r>
              <a:r>
                <a:rPr b="1" lang="en" sz="1350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tedious</a:t>
              </a:r>
              <a:r>
                <a:rPr lang="en" sz="135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and </a:t>
              </a:r>
              <a:r>
                <a:rPr b="1" lang="en" sz="1350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inorganic</a:t>
              </a:r>
              <a:r>
                <a:rPr lang="en" sz="135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b="1" i="1" sz="13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4016925" y="2181609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6" name="Google Shape;166;p21"/>
          <p:cNvGrpSpPr/>
          <p:nvPr/>
        </p:nvGrpSpPr>
        <p:grpSpPr>
          <a:xfrm>
            <a:off x="4016925" y="3443624"/>
            <a:ext cx="4485450" cy="870300"/>
            <a:chOff x="4016925" y="3443624"/>
            <a:chExt cx="4485450" cy="870300"/>
          </a:xfrm>
        </p:grpSpPr>
        <p:sp>
          <p:nvSpPr>
            <p:cNvPr id="167" name="Google Shape;167;p21"/>
            <p:cNvSpPr txBox="1"/>
            <p:nvPr/>
          </p:nvSpPr>
          <p:spPr>
            <a:xfrm>
              <a:off x="4642275" y="3443624"/>
              <a:ext cx="3860100" cy="8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(Surprise)</a:t>
              </a:r>
              <a:r>
                <a:rPr b="1" lang="en" sz="135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5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Listeners value the </a:t>
              </a:r>
              <a:r>
                <a:rPr b="1" lang="en" sz="1350" u="sng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storytelling</a:t>
              </a:r>
              <a:r>
                <a:rPr b="1" lang="en" sz="135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5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in</a:t>
              </a:r>
              <a:r>
                <a:rPr b="1" lang="en" sz="135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350">
                  <a:solidFill>
                    <a:srgbClr val="1A1A1A"/>
                  </a:solidFill>
                  <a:latin typeface="DM Sans"/>
                  <a:ea typeface="DM Sans"/>
                  <a:cs typeface="DM Sans"/>
                  <a:sym typeface="DM Sans"/>
                </a:rPr>
                <a:t>a musical piece more than its instrumentation and melodies.</a:t>
              </a:r>
              <a:endParaRPr b="1" i="1" sz="13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4016925" y="3540174"/>
              <a:ext cx="381300" cy="368400"/>
            </a:xfrm>
            <a:prstGeom prst="ellipse">
              <a:avLst/>
            </a:prstGeom>
            <a:solidFill>
              <a:srgbClr val="E5D9FF"/>
            </a:solidFill>
            <a:ln cap="flat" cmpd="sng" w="9525">
              <a:solidFill>
                <a:srgbClr val="6734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6734C5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1500">
                <a:solidFill>
                  <a:srgbClr val="6734C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69" name="Google Shape;169;p21"/>
          <p:cNvPicPr preferRelativeResize="0"/>
          <p:nvPr/>
        </p:nvPicPr>
        <p:blipFill rotWithShape="1">
          <a:blip r:embed="rId5">
            <a:alphaModFix/>
          </a:blip>
          <a:srcRect b="10840" l="20369" r="21531" t="9800"/>
          <a:stretch/>
        </p:blipFill>
        <p:spPr>
          <a:xfrm>
            <a:off x="504275" y="349753"/>
            <a:ext cx="1242600" cy="113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21111"/>
      </a:dk1>
      <a:lt1>
        <a:srgbClr val="FFFFFF"/>
      </a:lt1>
      <a:dk2>
        <a:srgbClr val="595959"/>
      </a:dk2>
      <a:lt2>
        <a:srgbClr val="EEEEEE"/>
      </a:lt2>
      <a:accent1>
        <a:srgbClr val="9900FF"/>
      </a:accent1>
      <a:accent2>
        <a:srgbClr val="B4A7D6"/>
      </a:accent2>
      <a:accent3>
        <a:srgbClr val="D9D2E9"/>
      </a:accent3>
      <a:accent4>
        <a:srgbClr val="C9DAF8"/>
      </a:accent4>
      <a:accent5>
        <a:srgbClr val="D9D2E9"/>
      </a:accent5>
      <a:accent6>
        <a:srgbClr val="6D9EE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